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4" r:id="rId4"/>
    <p:sldId id="267" r:id="rId5"/>
    <p:sldId id="266" r:id="rId6"/>
    <p:sldId id="270" r:id="rId7"/>
    <p:sldId id="275" r:id="rId8"/>
    <p:sldId id="287" r:id="rId9"/>
    <p:sldId id="288" r:id="rId10"/>
    <p:sldId id="276" r:id="rId11"/>
    <p:sldId id="277" r:id="rId12"/>
    <p:sldId id="278" r:id="rId13"/>
    <p:sldId id="279" r:id="rId14"/>
    <p:sldId id="280" r:id="rId15"/>
    <p:sldId id="281" r:id="rId16"/>
    <p:sldId id="282" r:id="rId17"/>
    <p:sldId id="283" r:id="rId18"/>
    <p:sldId id="284" r:id="rId19"/>
    <p:sldId id="285" r:id="rId20"/>
    <p:sldId id="286" r:id="rId21"/>
    <p:sldId id="269" r:id="rId22"/>
    <p:sldId id="261"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9A7F6C7-7402-4380-B1E4-D9E39A839C63}" type="datetimeFigureOut">
              <a:rPr lang="en-US" smtClean="0"/>
              <a:pPr/>
              <a:t>2/26/2015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2312019-48E0-4F50-BD5B-7123908BDE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A7F6C7-7402-4380-B1E4-D9E39A839C63}"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12019-48E0-4F50-BD5B-7123908BDE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9A7F6C7-7402-4380-B1E4-D9E39A839C63}" type="datetimeFigureOut">
              <a:rPr lang="en-US" smtClean="0"/>
              <a:pPr/>
              <a:t>2/26/2015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2312019-48E0-4F50-BD5B-7123908BDE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A7F6C7-7402-4380-B1E4-D9E39A839C63}"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2312019-48E0-4F50-BD5B-7123908BDE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9A7F6C7-7402-4380-B1E4-D9E39A839C63}" type="datetimeFigureOut">
              <a:rPr lang="en-US" smtClean="0"/>
              <a:pPr/>
              <a:t>2/26/2015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2312019-48E0-4F50-BD5B-7123908BDE0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9A7F6C7-7402-4380-B1E4-D9E39A839C63}" type="datetimeFigureOut">
              <a:rPr lang="en-US" smtClean="0"/>
              <a:pPr/>
              <a:t>2/26/2015</a:t>
            </a:fld>
            <a:endParaRPr lang="en-US"/>
          </a:p>
        </p:txBody>
      </p:sp>
      <p:sp>
        <p:nvSpPr>
          <p:cNvPr id="10" name="Slide Number Placeholder 9"/>
          <p:cNvSpPr>
            <a:spLocks noGrp="1"/>
          </p:cNvSpPr>
          <p:nvPr>
            <p:ph type="sldNum" sz="quarter" idx="16"/>
          </p:nvPr>
        </p:nvSpPr>
        <p:spPr/>
        <p:txBody>
          <a:bodyPr rtlCol="0"/>
          <a:lstStyle/>
          <a:p>
            <a:fld id="{02312019-48E0-4F50-BD5B-7123908BDE0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9A7F6C7-7402-4380-B1E4-D9E39A839C63}" type="datetimeFigureOut">
              <a:rPr lang="en-US" smtClean="0"/>
              <a:pPr/>
              <a:t>2/26/2015</a:t>
            </a:fld>
            <a:endParaRPr lang="en-US"/>
          </a:p>
        </p:txBody>
      </p:sp>
      <p:sp>
        <p:nvSpPr>
          <p:cNvPr id="12" name="Slide Number Placeholder 11"/>
          <p:cNvSpPr>
            <a:spLocks noGrp="1"/>
          </p:cNvSpPr>
          <p:nvPr>
            <p:ph type="sldNum" sz="quarter" idx="16"/>
          </p:nvPr>
        </p:nvSpPr>
        <p:spPr/>
        <p:txBody>
          <a:bodyPr rtlCol="0"/>
          <a:lstStyle/>
          <a:p>
            <a:fld id="{02312019-48E0-4F50-BD5B-7123908BDE0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A7F6C7-7402-4380-B1E4-D9E39A839C63}" type="datetimeFigureOut">
              <a:rPr lang="en-US" smtClean="0"/>
              <a:pPr/>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2312019-48E0-4F50-BD5B-7123908BDE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7F6C7-7402-4380-B1E4-D9E39A839C63}" type="datetimeFigureOut">
              <a:rPr lang="en-US" smtClean="0"/>
              <a:pPr/>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2312019-48E0-4F50-BD5B-7123908BDE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A7F6C7-7402-4380-B1E4-D9E39A839C63}"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2312019-48E0-4F50-BD5B-7123908BDE0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9A7F6C7-7402-4380-B1E4-D9E39A839C63}" type="datetimeFigureOut">
              <a:rPr lang="en-US" smtClean="0"/>
              <a:pPr/>
              <a:t>2/26/2015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2312019-48E0-4F50-BD5B-7123908BDE0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A7F6C7-7402-4380-B1E4-D9E39A839C63}" type="datetimeFigureOut">
              <a:rPr lang="en-US" smtClean="0"/>
              <a:pPr/>
              <a:t>2/26/2015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2312019-48E0-4F50-BD5B-7123908BDE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828800"/>
          </a:xfrm>
        </p:spPr>
        <p:txBody>
          <a:bodyPr>
            <a:normAutofit/>
          </a:bodyPr>
          <a:lstStyle/>
          <a:p>
            <a:r>
              <a:rPr lang="en-US" b="1" dirty="0" smtClean="0"/>
              <a:t>BEKERJA TANPA KEHILANGAN VISI</a:t>
            </a:r>
            <a:endParaRPr lang="en-US" dirty="0"/>
          </a:p>
        </p:txBody>
      </p:sp>
      <p:sp>
        <p:nvSpPr>
          <p:cNvPr id="3" name="Subtitle 2"/>
          <p:cNvSpPr>
            <a:spLocks noGrp="1"/>
          </p:cNvSpPr>
          <p:nvPr>
            <p:ph type="subTitle" idx="1"/>
          </p:nvPr>
        </p:nvSpPr>
        <p:spPr/>
        <p:txBody>
          <a:bodyPr/>
          <a:lstStyle/>
          <a:p>
            <a:r>
              <a:rPr lang="en-US" dirty="0" err="1" smtClean="0">
                <a:solidFill>
                  <a:schemeClr val="tx1"/>
                </a:solidFill>
              </a:rPr>
              <a:t>Triawan</a:t>
            </a:r>
            <a:r>
              <a:rPr lang="en-US" dirty="0" smtClean="0">
                <a:solidFill>
                  <a:schemeClr val="tx1"/>
                </a:solidFill>
              </a:rPr>
              <a:t> </a:t>
            </a:r>
            <a:r>
              <a:rPr lang="en-US" dirty="0" err="1" smtClean="0">
                <a:solidFill>
                  <a:schemeClr val="tx1"/>
                </a:solidFill>
              </a:rPr>
              <a:t>Wicaksono</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a:noFill/>
        </p:spPr>
        <p:txBody>
          <a:bodyPr/>
          <a:lstStyle/>
          <a:p>
            <a:pPr algn="ctr" eaLnBrk="1" hangingPunct="1"/>
            <a:r>
              <a:rPr lang="en-US" sz="4800" dirty="0" err="1" smtClean="0">
                <a:solidFill>
                  <a:schemeClr val="tx1"/>
                </a:solidFill>
              </a:rPr>
              <a:t>Bekerja</a:t>
            </a:r>
            <a:r>
              <a:rPr lang="en-US" sz="4800" dirty="0" smtClean="0">
                <a:solidFill>
                  <a:schemeClr val="tx1"/>
                </a:solidFill>
              </a:rPr>
              <a:t> </a:t>
            </a:r>
            <a:r>
              <a:rPr lang="en-US" sz="4800" dirty="0" err="1" smtClean="0">
                <a:solidFill>
                  <a:schemeClr val="tx1"/>
                </a:solidFill>
              </a:rPr>
              <a:t>adalah</a:t>
            </a:r>
            <a:r>
              <a:rPr lang="en-US" sz="4800" dirty="0" smtClean="0">
                <a:solidFill>
                  <a:schemeClr val="tx1"/>
                </a:solidFill>
              </a:rPr>
              <a:t> </a:t>
            </a:r>
            <a:r>
              <a:rPr lang="en-US" sz="4800" dirty="0" err="1" smtClean="0">
                <a:solidFill>
                  <a:schemeClr val="tx1"/>
                </a:solidFill>
              </a:rPr>
              <a:t>hal</a:t>
            </a:r>
            <a:r>
              <a:rPr lang="en-US" sz="4800" dirty="0" smtClean="0">
                <a:solidFill>
                  <a:schemeClr val="tx1"/>
                </a:solidFill>
              </a:rPr>
              <a:t> </a:t>
            </a:r>
            <a:r>
              <a:rPr lang="en-US" sz="4800" dirty="0" err="1" smtClean="0">
                <a:solidFill>
                  <a:schemeClr val="tx1"/>
                </a:solidFill>
              </a:rPr>
              <a:t>yg</a:t>
            </a:r>
            <a:r>
              <a:rPr lang="en-US" sz="4800" dirty="0" smtClean="0">
                <a:solidFill>
                  <a:schemeClr val="tx1"/>
                </a:solidFill>
              </a:rPr>
              <a:t> </a:t>
            </a:r>
            <a:r>
              <a:rPr lang="en-US" sz="4800" dirty="0" err="1" smtClean="0">
                <a:solidFill>
                  <a:schemeClr val="tx1"/>
                </a:solidFill>
              </a:rPr>
              <a:t>mulia</a:t>
            </a:r>
            <a:endParaRPr lang="en-US" sz="4000" dirty="0" smtClean="0">
              <a:solidFill>
                <a:srgbClr val="006666"/>
              </a:solidFill>
            </a:endParaRPr>
          </a:p>
        </p:txBody>
      </p:sp>
      <p:sp>
        <p:nvSpPr>
          <p:cNvPr id="7170" name="Rectangle 3"/>
          <p:cNvSpPr>
            <a:spLocks noGrp="1" noChangeArrowheads="1"/>
          </p:cNvSpPr>
          <p:nvPr>
            <p:ph sz="quarter" idx="1"/>
          </p:nvPr>
        </p:nvSpPr>
        <p:spPr>
          <a:xfrm>
            <a:off x="228600" y="1600200"/>
            <a:ext cx="8686800" cy="4525963"/>
          </a:xfrm>
        </p:spPr>
        <p:txBody>
          <a:bodyPr/>
          <a:lstStyle/>
          <a:p>
            <a:pPr marL="609600" indent="-609600" eaLnBrk="1" hangingPunct="1">
              <a:lnSpc>
                <a:spcPct val="80000"/>
              </a:lnSpc>
              <a:buFontTx/>
              <a:buAutoNum type="arabicPeriod" startAt="3"/>
            </a:pPr>
            <a:r>
              <a:rPr lang="en-US" sz="2400" dirty="0" smtClean="0">
                <a:solidFill>
                  <a:srgbClr val="0033CC"/>
                </a:solidFill>
              </a:rPr>
              <a:t>Cara </a:t>
            </a:r>
            <a:r>
              <a:rPr lang="en-US" sz="2400" dirty="0" err="1" smtClean="0">
                <a:solidFill>
                  <a:srgbClr val="0033CC"/>
                </a:solidFill>
              </a:rPr>
              <a:t>yg</a:t>
            </a:r>
            <a:r>
              <a:rPr lang="en-US" sz="2400" dirty="0" smtClean="0">
                <a:solidFill>
                  <a:srgbClr val="0033CC"/>
                </a:solidFill>
              </a:rPr>
              <a:t> Allah </a:t>
            </a:r>
            <a:r>
              <a:rPr lang="en-US" sz="2400" dirty="0" err="1" smtClean="0">
                <a:solidFill>
                  <a:srgbClr val="0033CC"/>
                </a:solidFill>
              </a:rPr>
              <a:t>berikan</a:t>
            </a:r>
            <a:r>
              <a:rPr lang="en-US" sz="2400" dirty="0" smtClean="0">
                <a:solidFill>
                  <a:srgbClr val="0033CC"/>
                </a:solidFill>
              </a:rPr>
              <a:t> </a:t>
            </a:r>
            <a:r>
              <a:rPr lang="en-US" sz="2400" dirty="0" err="1" smtClean="0">
                <a:solidFill>
                  <a:srgbClr val="0033CC"/>
                </a:solidFill>
              </a:rPr>
              <a:t>untuk</a:t>
            </a:r>
            <a:r>
              <a:rPr lang="en-US" sz="2400" dirty="0" smtClean="0">
                <a:solidFill>
                  <a:srgbClr val="0033CC"/>
                </a:solidFill>
              </a:rPr>
              <a:t> </a:t>
            </a:r>
            <a:r>
              <a:rPr lang="en-US" sz="2400" dirty="0" err="1" smtClean="0">
                <a:solidFill>
                  <a:srgbClr val="0033CC"/>
                </a:solidFill>
              </a:rPr>
              <a:t>manusia</a:t>
            </a:r>
            <a:r>
              <a:rPr lang="en-US" sz="2400" dirty="0" smtClean="0">
                <a:solidFill>
                  <a:srgbClr val="0033CC"/>
                </a:solidFill>
              </a:rPr>
              <a:t> </a:t>
            </a:r>
            <a:r>
              <a:rPr lang="en-US" sz="2400" dirty="0" err="1" smtClean="0">
                <a:solidFill>
                  <a:srgbClr val="0033CC"/>
                </a:solidFill>
              </a:rPr>
              <a:t>memenuhi</a:t>
            </a:r>
            <a:r>
              <a:rPr lang="en-US" sz="2400" dirty="0" smtClean="0">
                <a:solidFill>
                  <a:srgbClr val="0033CC"/>
                </a:solidFill>
              </a:rPr>
              <a:t> </a:t>
            </a:r>
            <a:r>
              <a:rPr lang="en-US" sz="2400" dirty="0" err="1" smtClean="0">
                <a:solidFill>
                  <a:srgbClr val="0033CC"/>
                </a:solidFill>
              </a:rPr>
              <a:t>kebutuhannya</a:t>
            </a:r>
            <a:endParaRPr lang="en-US" sz="2400" dirty="0" smtClean="0">
              <a:solidFill>
                <a:srgbClr val="0033CC"/>
              </a:solidFill>
            </a:endParaRPr>
          </a:p>
          <a:p>
            <a:pPr marL="1371600" lvl="2" indent="-457200" eaLnBrk="1" hangingPunct="1">
              <a:lnSpc>
                <a:spcPct val="80000"/>
              </a:lnSpc>
              <a:buFont typeface="Wingdings" pitchFamily="2" charset="2"/>
              <a:buNone/>
            </a:pPr>
            <a:r>
              <a:rPr lang="en-US" sz="2100" dirty="0" smtClean="0"/>
              <a:t> </a:t>
            </a:r>
            <a:r>
              <a:rPr lang="en-US" sz="2100" i="1" dirty="0" smtClean="0"/>
              <a:t>“…</a:t>
            </a:r>
            <a:r>
              <a:rPr lang="en-US" sz="2100" i="1" dirty="0" err="1" smtClean="0"/>
              <a:t>jika</a:t>
            </a:r>
            <a:r>
              <a:rPr lang="en-US" sz="2100" i="1" dirty="0" smtClean="0"/>
              <a:t> </a:t>
            </a:r>
            <a:r>
              <a:rPr lang="en-US" sz="2100" i="1" dirty="0" err="1" smtClean="0"/>
              <a:t>seorang</a:t>
            </a:r>
            <a:r>
              <a:rPr lang="en-US" sz="2100" i="1" dirty="0" smtClean="0"/>
              <a:t> </a:t>
            </a:r>
            <a:r>
              <a:rPr lang="en-US" sz="2100" i="1" dirty="0" err="1" smtClean="0"/>
              <a:t>tidak</a:t>
            </a:r>
            <a:r>
              <a:rPr lang="en-US" sz="2100" i="1" dirty="0" smtClean="0"/>
              <a:t> </a:t>
            </a:r>
            <a:r>
              <a:rPr lang="en-US" sz="2100" i="1" dirty="0" err="1" smtClean="0"/>
              <a:t>mau</a:t>
            </a:r>
            <a:r>
              <a:rPr lang="en-US" sz="2100" i="1" dirty="0" smtClean="0"/>
              <a:t> </a:t>
            </a:r>
            <a:r>
              <a:rPr lang="en-US" sz="2100" i="1" dirty="0" err="1" smtClean="0"/>
              <a:t>bekerja</a:t>
            </a:r>
            <a:r>
              <a:rPr lang="en-US" sz="2100" i="1" dirty="0" smtClean="0"/>
              <a:t>, </a:t>
            </a:r>
            <a:r>
              <a:rPr lang="en-US" sz="2100" i="1" dirty="0" err="1" smtClean="0"/>
              <a:t>janganlah</a:t>
            </a:r>
            <a:r>
              <a:rPr lang="en-US" sz="2100" i="1" dirty="0" smtClean="0"/>
              <a:t> </a:t>
            </a:r>
            <a:r>
              <a:rPr lang="en-US" sz="2100" i="1" dirty="0" err="1" smtClean="0"/>
              <a:t>ia</a:t>
            </a:r>
            <a:r>
              <a:rPr lang="en-US" sz="2100" i="1" dirty="0" smtClean="0"/>
              <a:t> </a:t>
            </a:r>
            <a:r>
              <a:rPr lang="en-US" sz="2100" i="1" dirty="0" err="1" smtClean="0"/>
              <a:t>makan</a:t>
            </a:r>
            <a:r>
              <a:rPr lang="en-US" sz="2100" i="1" dirty="0" smtClean="0"/>
              <a:t>.” </a:t>
            </a:r>
          </a:p>
          <a:p>
            <a:pPr marL="1371600" lvl="2" indent="-457200" eaLnBrk="1" hangingPunct="1">
              <a:lnSpc>
                <a:spcPct val="80000"/>
              </a:lnSpc>
              <a:buFont typeface="Wingdings" pitchFamily="2" charset="2"/>
              <a:buNone/>
            </a:pPr>
            <a:r>
              <a:rPr lang="en-US" sz="2100" i="1" dirty="0" smtClean="0"/>
              <a:t>							(2 </a:t>
            </a:r>
            <a:r>
              <a:rPr lang="en-US" sz="2100" i="1" dirty="0" err="1" smtClean="0"/>
              <a:t>Tes</a:t>
            </a:r>
            <a:r>
              <a:rPr lang="en-US" sz="2100" i="1" dirty="0" smtClean="0"/>
              <a:t> 3:6-12)</a:t>
            </a:r>
          </a:p>
          <a:p>
            <a:pPr marL="1371600" lvl="2" indent="-457200" eaLnBrk="1" hangingPunct="1">
              <a:lnSpc>
                <a:spcPct val="80000"/>
              </a:lnSpc>
              <a:buNone/>
            </a:pPr>
            <a:endParaRPr lang="en-US" sz="2100" dirty="0" smtClean="0"/>
          </a:p>
          <a:p>
            <a:pPr marL="1371600" lvl="2" indent="-457200" eaLnBrk="1" hangingPunct="1">
              <a:lnSpc>
                <a:spcPct val="80000"/>
              </a:lnSpc>
            </a:pPr>
            <a:endParaRPr lang="en-US" sz="2100" dirty="0" smtClean="0"/>
          </a:p>
          <a:p>
            <a:pPr marL="1371600" lvl="2" indent="-457200" eaLnBrk="1" hangingPunct="1">
              <a:lnSpc>
                <a:spcPct val="80000"/>
              </a:lnSpc>
            </a:pPr>
            <a:endParaRPr lang="en-US" sz="2100" i="1" dirty="0" smtClean="0"/>
          </a:p>
          <a:p>
            <a:pPr marL="1371600" lvl="2" indent="-457200" eaLnBrk="1" hangingPunct="1">
              <a:lnSpc>
                <a:spcPct val="80000"/>
              </a:lnSpc>
            </a:pPr>
            <a:endParaRPr lang="en-US" sz="2100" i="1" dirty="0" smtClean="0"/>
          </a:p>
          <a:p>
            <a:pPr marL="1371600" lvl="2" indent="-457200" eaLnBrk="1" hangingPunct="1">
              <a:lnSpc>
                <a:spcPct val="80000"/>
              </a:lnSpc>
            </a:pPr>
            <a:endParaRPr lang="en-US" sz="2100" i="1" dirty="0" smtClean="0"/>
          </a:p>
          <a:p>
            <a:pPr marL="1371600" lvl="2" indent="-457200" eaLnBrk="1" hangingPunct="1">
              <a:lnSpc>
                <a:spcPct val="80000"/>
              </a:lnSpc>
            </a:pPr>
            <a:endParaRPr lang="en-US" sz="2100" i="1" dirty="0" smtClean="0"/>
          </a:p>
          <a:p>
            <a:pPr marL="1371600" lvl="2" indent="-457200" eaLnBrk="1" hangingPunct="1">
              <a:lnSpc>
                <a:spcPct val="80000"/>
              </a:lnSpc>
            </a:pPr>
            <a:endParaRPr lang="en-US" sz="2100" i="1" dirty="0" smtClean="0"/>
          </a:p>
          <a:p>
            <a:pPr marL="990600" lvl="1" indent="-533400" algn="ctr" eaLnBrk="1" hangingPunct="1">
              <a:lnSpc>
                <a:spcPct val="80000"/>
              </a:lnSpc>
              <a:buClr>
                <a:schemeClr val="tx1"/>
              </a:buClr>
              <a:buFont typeface="Wingdings" pitchFamily="2" charset="2"/>
              <a:buNone/>
            </a:pPr>
            <a:endParaRPr lang="en-US" sz="2100" dirty="0" smtClean="0">
              <a:solidFill>
                <a:srgbClr val="0033CC"/>
              </a:solidFill>
              <a:latin typeface="Berlin Sans FB" pitchFamily="34" charset="0"/>
            </a:endParaRPr>
          </a:p>
          <a:p>
            <a:pPr marL="990600" lvl="1" indent="-533400" algn="ctr" eaLnBrk="1" hangingPunct="1">
              <a:lnSpc>
                <a:spcPct val="80000"/>
              </a:lnSpc>
              <a:buClr>
                <a:schemeClr val="tx1"/>
              </a:buClr>
              <a:buFont typeface="Wingdings" pitchFamily="2" charset="2"/>
              <a:buNone/>
            </a:pPr>
            <a:r>
              <a:rPr lang="en-US" sz="2100" dirty="0" err="1" smtClean="0">
                <a:solidFill>
                  <a:srgbClr val="0033CC"/>
                </a:solidFill>
                <a:latin typeface="Berlin Sans FB" pitchFamily="34" charset="0"/>
              </a:rPr>
              <a:t>Bekerja</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adalah</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hal</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yg</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mulia</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yg</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melekat</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dalam</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natur</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kita</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sebagai</a:t>
            </a:r>
            <a:r>
              <a:rPr lang="en-US" sz="2100" dirty="0" smtClean="0">
                <a:solidFill>
                  <a:srgbClr val="0033CC"/>
                </a:solidFill>
                <a:latin typeface="Berlin Sans FB" pitchFamily="34" charset="0"/>
              </a:rPr>
              <a:t> </a:t>
            </a:r>
            <a:r>
              <a:rPr lang="en-US" sz="2100" dirty="0" err="1" smtClean="0">
                <a:solidFill>
                  <a:srgbClr val="0033CC"/>
                </a:solidFill>
                <a:latin typeface="Berlin Sans FB" pitchFamily="34" charset="0"/>
              </a:rPr>
              <a:t>manusia</a:t>
            </a:r>
            <a:endParaRPr lang="en-US" sz="2100" dirty="0" smtClean="0">
              <a:solidFill>
                <a:srgbClr val="0033CC"/>
              </a:solidFill>
              <a:latin typeface="Berlin Sans FB" pitchFamily="34" charset="0"/>
            </a:endParaRPr>
          </a:p>
          <a:p>
            <a:pPr marL="1371600" lvl="2" indent="-457200" eaLnBrk="1" hangingPunct="1">
              <a:lnSpc>
                <a:spcPct val="80000"/>
              </a:lnSpc>
            </a:pPr>
            <a:endParaRPr lang="en-US" sz="2100" i="1" dirty="0" smtClean="0"/>
          </a:p>
          <a:p>
            <a:pPr marL="1371600" lvl="2" indent="-457200" eaLnBrk="1" hangingPunct="1">
              <a:lnSpc>
                <a:spcPct val="80000"/>
              </a:lnSpc>
            </a:pPr>
            <a:endParaRPr lang="en-US" sz="2100" i="1" dirty="0" smtClean="0"/>
          </a:p>
        </p:txBody>
      </p:sp>
      <p:pic>
        <p:nvPicPr>
          <p:cNvPr id="7172" name="Picture 5" descr="J0234696"/>
          <p:cNvPicPr>
            <a:picLocks noChangeAspect="1" noChangeArrowheads="1" noCrop="1"/>
          </p:cNvPicPr>
          <p:nvPr/>
        </p:nvPicPr>
        <p:blipFill>
          <a:blip r:embed="rId2"/>
          <a:srcRect/>
          <a:stretch>
            <a:fillRect/>
          </a:stretch>
        </p:blipFill>
        <p:spPr bwMode="auto">
          <a:xfrm>
            <a:off x="1524000" y="3581400"/>
            <a:ext cx="1400175" cy="1250950"/>
          </a:xfrm>
          <a:prstGeom prst="rect">
            <a:avLst/>
          </a:prstGeom>
          <a:noFill/>
          <a:ln w="9525">
            <a:noFill/>
            <a:miter lim="800000"/>
            <a:headEnd/>
            <a:tailEnd/>
          </a:ln>
        </p:spPr>
      </p:pic>
      <p:pic>
        <p:nvPicPr>
          <p:cNvPr id="7173" name="Picture 6" descr="J0297007"/>
          <p:cNvPicPr>
            <a:picLocks noChangeAspect="1" noChangeArrowheads="1" noCrop="1"/>
          </p:cNvPicPr>
          <p:nvPr/>
        </p:nvPicPr>
        <p:blipFill>
          <a:blip r:embed="rId3"/>
          <a:srcRect/>
          <a:stretch>
            <a:fillRect/>
          </a:stretch>
        </p:blipFill>
        <p:spPr bwMode="auto">
          <a:xfrm>
            <a:off x="3657600" y="3581400"/>
            <a:ext cx="1933575" cy="1341437"/>
          </a:xfrm>
          <a:prstGeom prst="rect">
            <a:avLst/>
          </a:prstGeom>
          <a:noFill/>
          <a:ln w="9525">
            <a:noFill/>
            <a:miter lim="800000"/>
            <a:headEnd/>
            <a:tailEnd/>
          </a:ln>
        </p:spPr>
      </p:pic>
      <p:pic>
        <p:nvPicPr>
          <p:cNvPr id="7174" name="Picture 7" descr="J0283027"/>
          <p:cNvPicPr>
            <a:picLocks noChangeAspect="1" noChangeArrowheads="1" noCrop="1"/>
          </p:cNvPicPr>
          <p:nvPr/>
        </p:nvPicPr>
        <p:blipFill>
          <a:blip r:embed="rId4"/>
          <a:srcRect/>
          <a:stretch>
            <a:fillRect/>
          </a:stretch>
        </p:blipFill>
        <p:spPr bwMode="auto">
          <a:xfrm>
            <a:off x="6096000" y="3429000"/>
            <a:ext cx="2209800" cy="16779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p:cTn id="7" dur="500" fill="hold"/>
                                        <p:tgtEl>
                                          <p:spTgt spid="717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17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17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170">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7170">
                                            <p:txEl>
                                              <p:pRg st="1" end="1"/>
                                            </p:txEl>
                                          </p:spTgt>
                                        </p:tgtEl>
                                        <p:attrNameLst>
                                          <p:attrName>style.visibility</p:attrName>
                                        </p:attrNameLst>
                                      </p:cBhvr>
                                      <p:to>
                                        <p:strVal val="visible"/>
                                      </p:to>
                                    </p:set>
                                    <p:anim calcmode="lin" valueType="num">
                                      <p:cBhvr>
                                        <p:cTn id="13" dur="500" fill="hold"/>
                                        <p:tgtEl>
                                          <p:spTgt spid="7170">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7170">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7170">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7170">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grpId="0" nodeType="withEffect">
                                  <p:stCondLst>
                                    <p:cond delay="0"/>
                                  </p:stCondLst>
                                  <p:childTnLst>
                                    <p:set>
                                      <p:cBhvr>
                                        <p:cTn id="18" dur="1" fill="hold">
                                          <p:stCondLst>
                                            <p:cond delay="0"/>
                                          </p:stCondLst>
                                        </p:cTn>
                                        <p:tgtEl>
                                          <p:spTgt spid="7170">
                                            <p:txEl>
                                              <p:pRg st="2" end="2"/>
                                            </p:txEl>
                                          </p:spTgt>
                                        </p:tgtEl>
                                        <p:attrNameLst>
                                          <p:attrName>style.visibility</p:attrName>
                                        </p:attrNameLst>
                                      </p:cBhvr>
                                      <p:to>
                                        <p:strVal val="visible"/>
                                      </p:to>
                                    </p:set>
                                    <p:anim calcmode="lin" valueType="num">
                                      <p:cBhvr>
                                        <p:cTn id="19" dur="500" fill="hold"/>
                                        <p:tgtEl>
                                          <p:spTgt spid="717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717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717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7170">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grpId="0" nodeType="withEffect">
                                  <p:stCondLst>
                                    <p:cond delay="0"/>
                                  </p:stCondLst>
                                  <p:childTnLst>
                                    <p:set>
                                      <p:cBhvr>
                                        <p:cTn id="24" dur="1" fill="hold">
                                          <p:stCondLst>
                                            <p:cond delay="0"/>
                                          </p:stCondLst>
                                        </p:cTn>
                                        <p:tgtEl>
                                          <p:spTgt spid="7170">
                                            <p:txEl>
                                              <p:pRg st="11" end="11"/>
                                            </p:txEl>
                                          </p:spTgt>
                                        </p:tgtEl>
                                        <p:attrNameLst>
                                          <p:attrName>style.visibility</p:attrName>
                                        </p:attrNameLst>
                                      </p:cBhvr>
                                      <p:to>
                                        <p:strVal val="visible"/>
                                      </p:to>
                                    </p:set>
                                    <p:anim calcmode="lin" valueType="num">
                                      <p:cBhvr>
                                        <p:cTn id="25" dur="500" fill="hold"/>
                                        <p:tgtEl>
                                          <p:spTgt spid="7170">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170">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170">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170">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eaLnBrk="1" hangingPunct="1"/>
            <a:r>
              <a:rPr lang="en-US" sz="3400" smtClean="0"/>
              <a:t>Apa yg berubah setelah manusia jatuh dalam dosa?</a:t>
            </a:r>
          </a:p>
        </p:txBody>
      </p:sp>
      <p:sp>
        <p:nvSpPr>
          <p:cNvPr id="8195" name="Rectangle 3"/>
          <p:cNvSpPr>
            <a:spLocks noGrp="1" noChangeArrowheads="1"/>
          </p:cNvSpPr>
          <p:nvPr>
            <p:ph sz="quarter" idx="1"/>
          </p:nvPr>
        </p:nvSpPr>
        <p:spPr/>
        <p:txBody>
          <a:bodyPr>
            <a:normAutofit fontScale="92500" lnSpcReduction="10000"/>
          </a:bodyPr>
          <a:lstStyle/>
          <a:p>
            <a:pPr eaLnBrk="1" hangingPunct="1"/>
            <a:r>
              <a:rPr lang="en-US" dirty="0" smtClean="0"/>
              <a:t>SIN = I in the center </a:t>
            </a:r>
          </a:p>
          <a:p>
            <a:pPr eaLnBrk="1" hangingPunct="1"/>
            <a:r>
              <a:rPr lang="en-US" dirty="0" err="1" smtClean="0"/>
              <a:t>Motivasi</a:t>
            </a:r>
            <a:r>
              <a:rPr lang="en-US" dirty="0" smtClean="0"/>
              <a:t> (</a:t>
            </a:r>
            <a:r>
              <a:rPr lang="en-US" dirty="0" err="1" smtClean="0"/>
              <a:t>utama</a:t>
            </a:r>
            <a:r>
              <a:rPr lang="en-US" dirty="0" smtClean="0"/>
              <a:t>) </a:t>
            </a:r>
            <a:r>
              <a:rPr lang="en-US" dirty="0" err="1" smtClean="0"/>
              <a:t>bekerja</a:t>
            </a:r>
            <a:r>
              <a:rPr lang="en-US" dirty="0" smtClean="0"/>
              <a:t>:</a:t>
            </a:r>
          </a:p>
          <a:p>
            <a:pPr lvl="1" eaLnBrk="1" hangingPunct="1"/>
            <a:r>
              <a:rPr lang="en-US" dirty="0" err="1" smtClean="0"/>
              <a:t>Apa</a:t>
            </a:r>
            <a:r>
              <a:rPr lang="en-US" dirty="0" smtClean="0"/>
              <a:t> </a:t>
            </a:r>
            <a:r>
              <a:rPr lang="en-US" dirty="0" err="1" smtClean="0"/>
              <a:t>yg</a:t>
            </a:r>
            <a:r>
              <a:rPr lang="en-US" dirty="0" smtClean="0"/>
              <a:t> </a:t>
            </a:r>
            <a:r>
              <a:rPr lang="en-US" dirty="0" err="1" smtClean="0"/>
              <a:t>bisa</a:t>
            </a:r>
            <a:r>
              <a:rPr lang="en-US" dirty="0" smtClean="0"/>
              <a:t> </a:t>
            </a:r>
            <a:r>
              <a:rPr lang="en-US" dirty="0" err="1" smtClean="0"/>
              <a:t>saya</a:t>
            </a:r>
            <a:r>
              <a:rPr lang="en-US" dirty="0" smtClean="0"/>
              <a:t> </a:t>
            </a:r>
            <a:r>
              <a:rPr lang="en-US" dirty="0" err="1" smtClean="0"/>
              <a:t>dapat</a:t>
            </a:r>
            <a:r>
              <a:rPr lang="en-US" dirty="0" smtClean="0"/>
              <a:t>? </a:t>
            </a:r>
          </a:p>
          <a:p>
            <a:pPr lvl="2" eaLnBrk="1" hangingPunct="1"/>
            <a:r>
              <a:rPr lang="en-US" dirty="0" err="1" smtClean="0"/>
              <a:t>Gajinya</a:t>
            </a:r>
            <a:r>
              <a:rPr lang="en-US" dirty="0" smtClean="0"/>
              <a:t> </a:t>
            </a:r>
            <a:r>
              <a:rPr lang="en-US" dirty="0" err="1" smtClean="0"/>
              <a:t>berapa</a:t>
            </a:r>
            <a:r>
              <a:rPr lang="en-US" dirty="0" smtClean="0"/>
              <a:t>? </a:t>
            </a:r>
            <a:r>
              <a:rPr lang="en-US" dirty="0" err="1" smtClean="0"/>
              <a:t>Prospek</a:t>
            </a:r>
            <a:r>
              <a:rPr lang="en-US" dirty="0" smtClean="0"/>
              <a:t> </a:t>
            </a:r>
            <a:r>
              <a:rPr lang="en-US" dirty="0" err="1" smtClean="0"/>
              <a:t>karirnya</a:t>
            </a:r>
            <a:r>
              <a:rPr lang="en-US" dirty="0" smtClean="0"/>
              <a:t> </a:t>
            </a:r>
            <a:r>
              <a:rPr lang="en-US" dirty="0" err="1" smtClean="0"/>
              <a:t>bagaimana</a:t>
            </a:r>
            <a:r>
              <a:rPr lang="en-US" dirty="0" smtClean="0"/>
              <a:t>?</a:t>
            </a:r>
          </a:p>
          <a:p>
            <a:pPr lvl="2" eaLnBrk="1" hangingPunct="1"/>
            <a:r>
              <a:rPr lang="en-US" dirty="0" err="1" smtClean="0"/>
              <a:t>Bisa</a:t>
            </a:r>
            <a:r>
              <a:rPr lang="en-US" dirty="0" smtClean="0"/>
              <a:t> </a:t>
            </a:r>
            <a:r>
              <a:rPr lang="en-US" dirty="0" err="1" smtClean="0"/>
              <a:t>cepat</a:t>
            </a:r>
            <a:r>
              <a:rPr lang="en-US" dirty="0" smtClean="0"/>
              <a:t> </a:t>
            </a:r>
            <a:r>
              <a:rPr lang="en-US" dirty="0" err="1" smtClean="0"/>
              <a:t>balik</a:t>
            </a:r>
            <a:r>
              <a:rPr lang="en-US" dirty="0" smtClean="0"/>
              <a:t> modal </a:t>
            </a:r>
            <a:r>
              <a:rPr lang="en-US" dirty="0" err="1" smtClean="0"/>
              <a:t>gak</a:t>
            </a:r>
            <a:r>
              <a:rPr lang="en-US" dirty="0" smtClean="0"/>
              <a:t>?</a:t>
            </a:r>
          </a:p>
          <a:p>
            <a:pPr lvl="2" eaLnBrk="1" hangingPunct="1"/>
            <a:r>
              <a:rPr lang="en-US" dirty="0" err="1" smtClean="0"/>
              <a:t>Tidak</a:t>
            </a:r>
            <a:r>
              <a:rPr lang="en-US" dirty="0" smtClean="0"/>
              <a:t> </a:t>
            </a:r>
            <a:r>
              <a:rPr lang="en-US" dirty="0" err="1" smtClean="0"/>
              <a:t>peduli</a:t>
            </a:r>
            <a:r>
              <a:rPr lang="en-US" dirty="0" smtClean="0"/>
              <a:t> </a:t>
            </a:r>
            <a:r>
              <a:rPr lang="en-US" dirty="0" err="1" smtClean="0"/>
              <a:t>apa</a:t>
            </a:r>
            <a:r>
              <a:rPr lang="en-US" dirty="0" smtClean="0"/>
              <a:t> yang </a:t>
            </a:r>
            <a:r>
              <a:rPr lang="en-US" dirty="0" err="1" smtClean="0"/>
              <a:t>orang</a:t>
            </a:r>
            <a:r>
              <a:rPr lang="en-US" dirty="0" smtClean="0"/>
              <a:t> lain </a:t>
            </a:r>
            <a:r>
              <a:rPr lang="en-US" dirty="0" err="1" smtClean="0"/>
              <a:t>dapat</a:t>
            </a:r>
            <a:endParaRPr lang="en-US" dirty="0" smtClean="0"/>
          </a:p>
          <a:p>
            <a:pPr lvl="2" eaLnBrk="1" hangingPunct="1"/>
            <a:r>
              <a:rPr lang="en-US" dirty="0" err="1" smtClean="0"/>
              <a:t>Tidak</a:t>
            </a:r>
            <a:r>
              <a:rPr lang="en-US" dirty="0" smtClean="0"/>
              <a:t> </a:t>
            </a:r>
            <a:r>
              <a:rPr lang="en-US" dirty="0" err="1" smtClean="0"/>
              <a:t>peduli</a:t>
            </a:r>
            <a:r>
              <a:rPr lang="en-US" dirty="0" smtClean="0"/>
              <a:t> </a:t>
            </a:r>
            <a:r>
              <a:rPr lang="en-US" dirty="0" err="1" smtClean="0"/>
              <a:t>apa</a:t>
            </a:r>
            <a:r>
              <a:rPr lang="en-US" dirty="0" smtClean="0"/>
              <a:t> yang Allah </a:t>
            </a:r>
            <a:r>
              <a:rPr lang="en-US" dirty="0" err="1" smtClean="0"/>
              <a:t>dapat</a:t>
            </a:r>
            <a:endParaRPr lang="en-US" dirty="0" smtClean="0"/>
          </a:p>
          <a:p>
            <a:pPr eaLnBrk="1" hangingPunct="1"/>
            <a:r>
              <a:rPr lang="en-US" dirty="0" smtClean="0"/>
              <a:t>Cara </a:t>
            </a:r>
            <a:r>
              <a:rPr lang="en-US" dirty="0" err="1" smtClean="0"/>
              <a:t>bekerja</a:t>
            </a:r>
            <a:r>
              <a:rPr lang="en-US" dirty="0" smtClean="0"/>
              <a:t>:</a:t>
            </a:r>
          </a:p>
          <a:p>
            <a:pPr lvl="1" eaLnBrk="1" hangingPunct="1"/>
            <a:r>
              <a:rPr lang="en-US" dirty="0" err="1" smtClean="0"/>
              <a:t>Malas</a:t>
            </a:r>
            <a:r>
              <a:rPr lang="en-US" dirty="0" smtClean="0"/>
              <a:t>, </a:t>
            </a:r>
            <a:r>
              <a:rPr lang="en-US" dirty="0" err="1" smtClean="0"/>
              <a:t>tidak</a:t>
            </a:r>
            <a:r>
              <a:rPr lang="en-US" dirty="0" smtClean="0"/>
              <a:t> </a:t>
            </a:r>
            <a:r>
              <a:rPr lang="en-US" dirty="0" err="1" smtClean="0"/>
              <a:t>bertanggung</a:t>
            </a:r>
            <a:r>
              <a:rPr lang="en-US" dirty="0" smtClean="0"/>
              <a:t> </a:t>
            </a:r>
            <a:r>
              <a:rPr lang="en-US" dirty="0" err="1" smtClean="0"/>
              <a:t>jawab</a:t>
            </a:r>
            <a:endParaRPr lang="en-US" dirty="0" smtClean="0"/>
          </a:p>
          <a:p>
            <a:pPr lvl="1" eaLnBrk="1" hangingPunct="1"/>
            <a:r>
              <a:rPr lang="en-US" dirty="0" err="1" smtClean="0"/>
              <a:t>Menjilat</a:t>
            </a:r>
            <a:r>
              <a:rPr lang="en-US" dirty="0" smtClean="0"/>
              <a:t>, </a:t>
            </a:r>
            <a:r>
              <a:rPr lang="en-US" dirty="0" err="1" smtClean="0"/>
              <a:t>bekerja</a:t>
            </a:r>
            <a:r>
              <a:rPr lang="en-US" dirty="0" smtClean="0"/>
              <a:t> </a:t>
            </a:r>
            <a:r>
              <a:rPr lang="en-US" dirty="0" err="1" smtClean="0"/>
              <a:t>hanya</a:t>
            </a:r>
            <a:r>
              <a:rPr lang="en-US" dirty="0" smtClean="0"/>
              <a:t> </a:t>
            </a:r>
            <a:r>
              <a:rPr lang="en-US" dirty="0" err="1" smtClean="0"/>
              <a:t>kalau</a:t>
            </a:r>
            <a:r>
              <a:rPr lang="en-US" dirty="0" smtClean="0"/>
              <a:t> </a:t>
            </a:r>
            <a:r>
              <a:rPr lang="en-US" dirty="0" err="1" smtClean="0"/>
              <a:t>dilihat</a:t>
            </a:r>
            <a:endParaRPr lang="en-US" dirty="0" smtClean="0"/>
          </a:p>
          <a:p>
            <a:pPr lvl="1" eaLnBrk="1" hangingPunct="1"/>
            <a:r>
              <a:rPr lang="en-US" dirty="0" smtClean="0"/>
              <a:t>workaholic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additive="base">
                                        <p:cTn id="17"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 calcmode="lin" valueType="num">
                                      <p:cBhvr additive="base">
                                        <p:cTn id="2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 calcmode="lin" valueType="num">
                                      <p:cBhvr additive="base">
                                        <p:cTn id="29"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195">
                                            <p:txEl>
                                              <p:pRg st="6" end="6"/>
                                            </p:txEl>
                                          </p:spTgt>
                                        </p:tgtEl>
                                        <p:attrNameLst>
                                          <p:attrName>style.visibility</p:attrName>
                                        </p:attrNameLst>
                                      </p:cBhvr>
                                      <p:to>
                                        <p:strVal val="visible"/>
                                      </p:to>
                                    </p:set>
                                    <p:anim calcmode="lin" valueType="num">
                                      <p:cBhvr additive="base">
                                        <p:cTn id="33"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anim calcmode="lin" valueType="num">
                                      <p:cBhvr additive="base">
                                        <p:cTn id="39"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195">
                                            <p:txEl>
                                              <p:pRg st="8" end="8"/>
                                            </p:txEl>
                                          </p:spTgt>
                                        </p:tgtEl>
                                        <p:attrNameLst>
                                          <p:attrName>style.visibility</p:attrName>
                                        </p:attrNameLst>
                                      </p:cBhvr>
                                      <p:to>
                                        <p:strVal val="visible"/>
                                      </p:to>
                                    </p:set>
                                    <p:anim calcmode="lin" valueType="num">
                                      <p:cBhvr additive="base">
                                        <p:cTn id="43"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195">
                                            <p:txEl>
                                              <p:pRg st="9" end="9"/>
                                            </p:txEl>
                                          </p:spTgt>
                                        </p:tgtEl>
                                        <p:attrNameLst>
                                          <p:attrName>style.visibility</p:attrName>
                                        </p:attrNameLst>
                                      </p:cBhvr>
                                      <p:to>
                                        <p:strVal val="visible"/>
                                      </p:to>
                                    </p:set>
                                    <p:anim calcmode="lin" valueType="num">
                                      <p:cBhvr additive="base">
                                        <p:cTn id="47"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195">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195">
                                            <p:txEl>
                                              <p:pRg st="10" end="10"/>
                                            </p:txEl>
                                          </p:spTgt>
                                        </p:tgtEl>
                                        <p:attrNameLst>
                                          <p:attrName>style.visibility</p:attrName>
                                        </p:attrNameLst>
                                      </p:cBhvr>
                                      <p:to>
                                        <p:strVal val="visible"/>
                                      </p:to>
                                    </p:set>
                                    <p:anim calcmode="lin" valueType="num">
                                      <p:cBhvr additive="base">
                                        <p:cTn id="51"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274638"/>
            <a:ext cx="8229600" cy="792162"/>
          </a:xfrm>
          <a:noFill/>
        </p:spPr>
        <p:txBody>
          <a:bodyPr/>
          <a:lstStyle/>
          <a:p>
            <a:pPr algn="ctr" eaLnBrk="1" hangingPunct="1"/>
            <a:r>
              <a:rPr lang="en-US" sz="3400" smtClean="0"/>
              <a:t>Hakekat ‘Bekerja’ menurut Alkitab</a:t>
            </a:r>
          </a:p>
        </p:txBody>
      </p:sp>
      <p:graphicFrame>
        <p:nvGraphicFramePr>
          <p:cNvPr id="7269" name="Group 101"/>
          <p:cNvGraphicFramePr>
            <a:graphicFrameLocks noGrp="1"/>
          </p:cNvGraphicFramePr>
          <p:nvPr>
            <p:ph sz="quarter" idx="1"/>
          </p:nvPr>
        </p:nvGraphicFramePr>
        <p:xfrm>
          <a:off x="914400" y="3535044"/>
          <a:ext cx="7086600" cy="2865756"/>
        </p:xfrm>
        <a:graphic>
          <a:graphicData uri="http://schemas.openxmlformats.org/drawingml/2006/table">
            <a:tbl>
              <a:tblPr/>
              <a:tblGrid>
                <a:gridCol w="381000"/>
                <a:gridCol w="3162300"/>
                <a:gridCol w="401638"/>
                <a:gridCol w="3141662"/>
              </a:tblGrid>
              <a:tr h="5492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Terang (dipisahkan dari gelap)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Benda-benda penerang (matahari, bulan, bintang)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Cakrawala:  air di atasnya - di bawahnya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Burung di udara &amp; ikan/mahluk di laut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Daratan &amp; tumbuhan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Binatang darat &amp; manusia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1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Kacau -------</a:t>
                      </a:r>
                      <a:r>
                        <a:rPr kumimoji="0" lang="en-US" sz="2000" b="0" i="0" u="none" strike="noStrike" cap="none" normalizeH="0" baseline="0" smtClean="0">
                          <a:ln>
                            <a:noFill/>
                          </a:ln>
                          <a:solidFill>
                            <a:schemeClr val="tx1"/>
                          </a:solidFill>
                          <a:effectLst/>
                          <a:latin typeface="Arial" charset="0"/>
                          <a:sym typeface="Wingdings" pitchFamily="2" charset="2"/>
                        </a:rPr>
                        <a:t> teratur</a:t>
                      </a: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Arial" charset="0"/>
                        </a:rPr>
                        <a:t>Kosong</a:t>
                      </a:r>
                      <a:r>
                        <a:rPr kumimoji="0" lang="en-US" sz="2000" b="0" i="0" u="none" strike="noStrike" cap="none" normalizeH="0" baseline="0" dirty="0" smtClean="0">
                          <a:ln>
                            <a:noFill/>
                          </a:ln>
                          <a:solidFill>
                            <a:schemeClr val="tx1"/>
                          </a:solidFill>
                          <a:effectLst/>
                          <a:latin typeface="Arial" charset="0"/>
                        </a:rPr>
                        <a:t> --------</a:t>
                      </a:r>
                      <a:r>
                        <a:rPr kumimoji="0" lang="en-US" sz="2000" b="0" i="0" u="none" strike="noStrike" cap="none" normalizeH="0" baseline="0" dirty="0" smtClean="0">
                          <a:ln>
                            <a:noFill/>
                          </a:ln>
                          <a:solidFill>
                            <a:schemeClr val="tx1"/>
                          </a:solidFill>
                          <a:effectLst/>
                          <a:latin typeface="Arial" charset="0"/>
                          <a:sym typeface="Wingdings" pitchFamily="2" charset="2"/>
                        </a:rPr>
                        <a:t> </a:t>
                      </a:r>
                      <a:r>
                        <a:rPr kumimoji="0" lang="en-US" sz="2000" b="0" i="0" u="none" strike="noStrike" cap="none" normalizeH="0" baseline="0" dirty="0" err="1" smtClean="0">
                          <a:ln>
                            <a:noFill/>
                          </a:ln>
                          <a:solidFill>
                            <a:schemeClr val="tx1"/>
                          </a:solidFill>
                          <a:effectLst/>
                          <a:latin typeface="Arial" charset="0"/>
                          <a:sym typeface="Wingdings" pitchFamily="2" charset="2"/>
                        </a:rPr>
                        <a:t>berisi</a:t>
                      </a: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19" name="Rectangle 3"/>
          <p:cNvSpPr>
            <a:spLocks noGrp="1" noChangeArrowheads="1"/>
          </p:cNvSpPr>
          <p:nvPr>
            <p:ph type="body" idx="4294967295"/>
          </p:nvPr>
        </p:nvSpPr>
        <p:spPr>
          <a:xfrm>
            <a:off x="0" y="1447800"/>
            <a:ext cx="8229600" cy="5410200"/>
          </a:xfrm>
        </p:spPr>
        <p:txBody>
          <a:bodyPr/>
          <a:lstStyle/>
          <a:p>
            <a:pPr eaLnBrk="1" hangingPunct="1">
              <a:buFont typeface="Wingdings" pitchFamily="2" charset="2"/>
              <a:buNone/>
            </a:pPr>
            <a:r>
              <a:rPr lang="en-US" dirty="0" smtClean="0">
                <a:solidFill>
                  <a:srgbClr val="0033CC"/>
                </a:solidFill>
              </a:rPr>
              <a:t>a. </a:t>
            </a:r>
            <a:r>
              <a:rPr lang="en-US" sz="2800" dirty="0" err="1" smtClean="0">
                <a:solidFill>
                  <a:srgbClr val="0033CC"/>
                </a:solidFill>
              </a:rPr>
              <a:t>Bekerja</a:t>
            </a:r>
            <a:r>
              <a:rPr lang="en-US" sz="2800" dirty="0" smtClean="0">
                <a:solidFill>
                  <a:srgbClr val="0033CC"/>
                </a:solidFill>
              </a:rPr>
              <a:t> </a:t>
            </a:r>
            <a:r>
              <a:rPr lang="en-US" sz="2800" dirty="0" err="1" smtClean="0">
                <a:solidFill>
                  <a:srgbClr val="0033CC"/>
                </a:solidFill>
              </a:rPr>
              <a:t>adalah</a:t>
            </a:r>
            <a:r>
              <a:rPr lang="en-US" sz="2800" dirty="0" smtClean="0">
                <a:solidFill>
                  <a:srgbClr val="0033CC"/>
                </a:solidFill>
              </a:rPr>
              <a:t> ‘</a:t>
            </a:r>
            <a:r>
              <a:rPr lang="en-US" sz="2800" i="1" dirty="0" err="1" smtClean="0">
                <a:solidFill>
                  <a:srgbClr val="0033CC"/>
                </a:solidFill>
              </a:rPr>
              <a:t>melakah</a:t>
            </a:r>
            <a:r>
              <a:rPr lang="en-US" sz="2800" i="1" dirty="0" smtClean="0">
                <a:solidFill>
                  <a:srgbClr val="0033CC"/>
                </a:solidFill>
              </a:rPr>
              <a:t>’</a:t>
            </a:r>
          </a:p>
          <a:p>
            <a:pPr eaLnBrk="1" hangingPunct="1">
              <a:buFont typeface="Wingdings" pitchFamily="2" charset="2"/>
              <a:buNone/>
            </a:pPr>
            <a:r>
              <a:rPr lang="en-US" sz="2000" i="1" dirty="0" smtClean="0">
                <a:latin typeface="Souvenir Lt BT" pitchFamily="18" charset="0"/>
              </a:rPr>
              <a:t>     </a:t>
            </a:r>
            <a:r>
              <a:rPr lang="en-US" sz="2400" i="1" dirty="0" err="1" smtClean="0">
                <a:solidFill>
                  <a:schemeClr val="tx2">
                    <a:lumMod val="75000"/>
                  </a:schemeClr>
                </a:solidFill>
                <a:latin typeface="Souvenir Lt BT" pitchFamily="18" charset="0"/>
              </a:rPr>
              <a:t>Ketika</a:t>
            </a:r>
            <a:r>
              <a:rPr lang="en-US" sz="2400" i="1" dirty="0" smtClean="0">
                <a:solidFill>
                  <a:schemeClr val="tx2">
                    <a:lumMod val="75000"/>
                  </a:schemeClr>
                </a:solidFill>
                <a:latin typeface="Souvenir Lt BT" pitchFamily="18" charset="0"/>
              </a:rPr>
              <a:t> Allah </a:t>
            </a:r>
            <a:r>
              <a:rPr lang="en-US" sz="2400" i="1" dirty="0" err="1" smtClean="0">
                <a:solidFill>
                  <a:schemeClr val="tx2">
                    <a:lumMod val="75000"/>
                  </a:schemeClr>
                </a:solidFill>
                <a:latin typeface="Souvenir Lt BT" pitchFamily="18" charset="0"/>
              </a:rPr>
              <a:t>pada</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hari</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ketujuh</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telah</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menyelesaikan</a:t>
            </a:r>
            <a:r>
              <a:rPr lang="en-US" sz="2400" i="1" dirty="0" smtClean="0">
                <a:solidFill>
                  <a:schemeClr val="tx2">
                    <a:lumMod val="75000"/>
                  </a:schemeClr>
                </a:solidFill>
                <a:latin typeface="Souvenir Lt BT" pitchFamily="18" charset="0"/>
              </a:rPr>
              <a:t> </a:t>
            </a:r>
            <a:r>
              <a:rPr lang="en-US" sz="2400" b="1" i="1" u="sng" dirty="0" err="1" smtClean="0">
                <a:solidFill>
                  <a:schemeClr val="tx2">
                    <a:lumMod val="75000"/>
                  </a:schemeClr>
                </a:solidFill>
                <a:latin typeface="Souvenir Lt BT" pitchFamily="18" charset="0"/>
              </a:rPr>
              <a:t>pekerjaan</a:t>
            </a:r>
            <a:r>
              <a:rPr lang="en-US" sz="2400" i="1" dirty="0" smtClean="0">
                <a:solidFill>
                  <a:schemeClr val="tx2">
                    <a:lumMod val="75000"/>
                  </a:schemeClr>
                </a:solidFill>
                <a:latin typeface="Souvenir Lt BT" pitchFamily="18" charset="0"/>
              </a:rPr>
              <a:t> yang </a:t>
            </a:r>
            <a:r>
              <a:rPr lang="en-US" sz="2400" i="1" dirty="0" err="1" smtClean="0">
                <a:solidFill>
                  <a:schemeClr val="tx2">
                    <a:lumMod val="75000"/>
                  </a:schemeClr>
                </a:solidFill>
                <a:latin typeface="Souvenir Lt BT" pitchFamily="18" charset="0"/>
              </a:rPr>
              <a:t>dibuat-Nya</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itu</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berhentilah</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Ia</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pada</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hari</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ketujuh</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dari</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segala</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pekerjaan</a:t>
            </a:r>
            <a:r>
              <a:rPr lang="en-US" sz="2400" i="1" dirty="0" smtClean="0">
                <a:solidFill>
                  <a:schemeClr val="tx2">
                    <a:lumMod val="75000"/>
                  </a:schemeClr>
                </a:solidFill>
                <a:latin typeface="Souvenir Lt BT" pitchFamily="18" charset="0"/>
              </a:rPr>
              <a:t> yang </a:t>
            </a:r>
            <a:r>
              <a:rPr lang="en-US" sz="2400" i="1" dirty="0" err="1" smtClean="0">
                <a:solidFill>
                  <a:schemeClr val="tx2">
                    <a:lumMod val="75000"/>
                  </a:schemeClr>
                </a:solidFill>
                <a:latin typeface="Souvenir Lt BT" pitchFamily="18" charset="0"/>
              </a:rPr>
              <a:t>telah</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dibuat-Nya</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itu</a:t>
            </a:r>
            <a:r>
              <a:rPr lang="en-US" sz="2400" i="1" dirty="0" smtClean="0">
                <a:solidFill>
                  <a:schemeClr val="tx2">
                    <a:lumMod val="75000"/>
                  </a:schemeClr>
                </a:solidFill>
                <a:latin typeface="Souvenir Lt BT" pitchFamily="18" charset="0"/>
              </a:rPr>
              <a:t>. (</a:t>
            </a:r>
            <a:r>
              <a:rPr lang="en-US" sz="2400" i="1" dirty="0" err="1" smtClean="0">
                <a:solidFill>
                  <a:schemeClr val="tx2">
                    <a:lumMod val="75000"/>
                  </a:schemeClr>
                </a:solidFill>
                <a:latin typeface="Souvenir Lt BT" pitchFamily="18" charset="0"/>
              </a:rPr>
              <a:t>Kej</a:t>
            </a:r>
            <a:r>
              <a:rPr lang="en-US" sz="2400" i="1" dirty="0" smtClean="0">
                <a:solidFill>
                  <a:schemeClr val="tx2">
                    <a:lumMod val="75000"/>
                  </a:schemeClr>
                </a:solidFill>
                <a:latin typeface="Souvenir Lt BT" pitchFamily="18" charset="0"/>
              </a:rPr>
              <a:t> 2:2)</a:t>
            </a:r>
          </a:p>
          <a:p>
            <a:pPr eaLnBrk="1" hangingPunct="1">
              <a:buFont typeface="Wingdings" pitchFamily="2" charset="2"/>
              <a:buNone/>
            </a:pPr>
            <a:endParaRPr lang="en-US" sz="2400" i="1" dirty="0" smtClean="0">
              <a:latin typeface="Souvenir Lt BT" pitchFamily="18" charset="0"/>
            </a:endParaRPr>
          </a:p>
          <a:p>
            <a:pPr eaLnBrk="1" hangingPunct="1">
              <a:buFont typeface="Wingdings" pitchFamily="2" charset="2"/>
              <a:buNone/>
            </a:pPr>
            <a:endParaRPr lang="en-US" sz="2000" dirty="0" smtClean="0"/>
          </a:p>
        </p:txBody>
      </p:sp>
      <p:sp>
        <p:nvSpPr>
          <p:cNvPr id="9257" name="Rectangle 36"/>
          <p:cNvSpPr>
            <a:spLocks noChangeArrowheads="1"/>
          </p:cNvSpPr>
          <p:nvPr/>
        </p:nvSpPr>
        <p:spPr bwMode="auto">
          <a:xfrm>
            <a:off x="1143000" y="6324600"/>
            <a:ext cx="7235825" cy="457200"/>
          </a:xfrm>
          <a:prstGeom prst="rect">
            <a:avLst/>
          </a:prstGeom>
          <a:noFill/>
          <a:ln w="9525">
            <a:noFill/>
            <a:miter lim="800000"/>
            <a:headEnd/>
            <a:tailEnd/>
          </a:ln>
        </p:spPr>
        <p:txBody>
          <a:bodyPr wrap="none">
            <a:spAutoFit/>
          </a:bodyPr>
          <a:lstStyle/>
          <a:p>
            <a:pPr algn="ctr" eaLnBrk="1" hangingPunct="1">
              <a:spcBef>
                <a:spcPct val="20000"/>
              </a:spcBef>
            </a:pPr>
            <a:r>
              <a:rPr lang="en-US" sz="2400" i="1">
                <a:solidFill>
                  <a:srgbClr val="000099"/>
                </a:solidFill>
                <a:latin typeface="Souvenir Lt BT" pitchFamily="18" charset="0"/>
              </a:rPr>
              <a:t>bekerja = berkarya, menghasilkan sesuatu yg bermanfaat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mtClean="0"/>
              <a:t>Hakekat ‘Bekerja’ menurut Alkitab</a:t>
            </a:r>
          </a:p>
        </p:txBody>
      </p:sp>
      <p:sp>
        <p:nvSpPr>
          <p:cNvPr id="10243" name="Rectangle 3"/>
          <p:cNvSpPr>
            <a:spLocks noGrp="1" noChangeArrowheads="1"/>
          </p:cNvSpPr>
          <p:nvPr>
            <p:ph sz="quarter" idx="1"/>
          </p:nvPr>
        </p:nvSpPr>
        <p:spPr>
          <a:xfrm>
            <a:off x="228600" y="1600200"/>
            <a:ext cx="8686800" cy="4530725"/>
          </a:xfrm>
        </p:spPr>
        <p:txBody>
          <a:bodyPr>
            <a:normAutofit lnSpcReduction="10000"/>
          </a:bodyPr>
          <a:lstStyle/>
          <a:p>
            <a:pPr eaLnBrk="1" hangingPunct="1">
              <a:lnSpc>
                <a:spcPct val="90000"/>
              </a:lnSpc>
            </a:pPr>
            <a:r>
              <a:rPr lang="en-US" sz="2800" dirty="0" err="1" smtClean="0">
                <a:solidFill>
                  <a:srgbClr val="000099"/>
                </a:solidFill>
                <a:latin typeface="Souvenir Lt BT" pitchFamily="18" charset="0"/>
              </a:rPr>
              <a:t>Bekerja</a:t>
            </a:r>
            <a:r>
              <a:rPr lang="en-US" sz="2800" dirty="0" smtClean="0">
                <a:solidFill>
                  <a:srgbClr val="000099"/>
                </a:solidFill>
                <a:latin typeface="Souvenir Lt BT" pitchFamily="18" charset="0"/>
              </a:rPr>
              <a:t> = </a:t>
            </a:r>
            <a:r>
              <a:rPr lang="en-US" sz="2800" dirty="0" err="1" smtClean="0">
                <a:solidFill>
                  <a:srgbClr val="000099"/>
                </a:solidFill>
                <a:latin typeface="Souvenir Lt BT" pitchFamily="18" charset="0"/>
              </a:rPr>
              <a:t>berkarya</a:t>
            </a:r>
            <a:endParaRPr lang="en-US" sz="2800" dirty="0" smtClean="0">
              <a:solidFill>
                <a:srgbClr val="000099"/>
              </a:solidFill>
              <a:latin typeface="Souvenir Lt BT" pitchFamily="18" charset="0"/>
            </a:endParaRPr>
          </a:p>
          <a:p>
            <a:pPr lvl="1" eaLnBrk="1" hangingPunct="1">
              <a:lnSpc>
                <a:spcPct val="90000"/>
              </a:lnSpc>
              <a:buFont typeface="Wingdings" pitchFamily="2" charset="2"/>
              <a:buNone/>
            </a:pPr>
            <a:r>
              <a:rPr lang="en-US" dirty="0" smtClean="0">
                <a:solidFill>
                  <a:srgbClr val="000099"/>
                </a:solidFill>
                <a:latin typeface="Souvenir Lt BT" pitchFamily="18" charset="0"/>
              </a:rPr>
              <a:t>= </a:t>
            </a:r>
            <a:r>
              <a:rPr lang="en-US" dirty="0" err="1" smtClean="0">
                <a:solidFill>
                  <a:srgbClr val="000099"/>
                </a:solidFill>
                <a:latin typeface="Souvenir Lt BT" pitchFamily="18" charset="0"/>
              </a:rPr>
              <a:t>menghasilkan</a:t>
            </a:r>
            <a:r>
              <a:rPr lang="en-US" dirty="0" smtClean="0">
                <a:solidFill>
                  <a:srgbClr val="000099"/>
                </a:solidFill>
                <a:latin typeface="Souvenir Lt BT" pitchFamily="18" charset="0"/>
              </a:rPr>
              <a:t> </a:t>
            </a:r>
            <a:r>
              <a:rPr lang="en-US" dirty="0" err="1" smtClean="0">
                <a:solidFill>
                  <a:srgbClr val="000099"/>
                </a:solidFill>
                <a:latin typeface="Souvenir Lt BT" pitchFamily="18" charset="0"/>
              </a:rPr>
              <a:t>sesuatu</a:t>
            </a:r>
            <a:r>
              <a:rPr lang="en-US" dirty="0" smtClean="0">
                <a:solidFill>
                  <a:srgbClr val="000099"/>
                </a:solidFill>
                <a:latin typeface="Souvenir Lt BT" pitchFamily="18" charset="0"/>
              </a:rPr>
              <a:t> </a:t>
            </a:r>
            <a:r>
              <a:rPr lang="en-US" dirty="0" err="1" smtClean="0">
                <a:solidFill>
                  <a:srgbClr val="000099"/>
                </a:solidFill>
                <a:latin typeface="Souvenir Lt BT" pitchFamily="18" charset="0"/>
              </a:rPr>
              <a:t>yg</a:t>
            </a:r>
            <a:r>
              <a:rPr lang="en-US" dirty="0" smtClean="0">
                <a:solidFill>
                  <a:srgbClr val="000099"/>
                </a:solidFill>
                <a:latin typeface="Souvenir Lt BT" pitchFamily="18" charset="0"/>
              </a:rPr>
              <a:t> </a:t>
            </a:r>
            <a:r>
              <a:rPr lang="en-US" dirty="0" err="1" smtClean="0">
                <a:solidFill>
                  <a:srgbClr val="000099"/>
                </a:solidFill>
                <a:latin typeface="Souvenir Lt BT" pitchFamily="18" charset="0"/>
              </a:rPr>
              <a:t>bermanfaat</a:t>
            </a:r>
            <a:r>
              <a:rPr lang="en-US" dirty="0" smtClean="0">
                <a:solidFill>
                  <a:srgbClr val="000099"/>
                </a:solidFill>
                <a:latin typeface="Souvenir Lt BT" pitchFamily="18" charset="0"/>
              </a:rPr>
              <a:t> </a:t>
            </a:r>
            <a:r>
              <a:rPr lang="en-US" dirty="0" err="1" smtClean="0">
                <a:solidFill>
                  <a:srgbClr val="000099"/>
                </a:solidFill>
                <a:latin typeface="Souvenir Lt BT" pitchFamily="18" charset="0"/>
              </a:rPr>
              <a:t>bagi</a:t>
            </a:r>
            <a:r>
              <a:rPr lang="en-US" dirty="0" smtClean="0">
                <a:solidFill>
                  <a:srgbClr val="000099"/>
                </a:solidFill>
                <a:latin typeface="Souvenir Lt BT" pitchFamily="18" charset="0"/>
              </a:rPr>
              <a:t> </a:t>
            </a:r>
            <a:r>
              <a:rPr lang="en-US" dirty="0" err="1" smtClean="0">
                <a:solidFill>
                  <a:srgbClr val="000099"/>
                </a:solidFill>
                <a:latin typeface="Souvenir Lt BT" pitchFamily="18" charset="0"/>
              </a:rPr>
              <a:t>sesama</a:t>
            </a:r>
            <a:endParaRPr lang="en-US" dirty="0" smtClean="0">
              <a:solidFill>
                <a:srgbClr val="000099"/>
              </a:solidFill>
              <a:latin typeface="Souvenir Lt BT" pitchFamily="18" charset="0"/>
            </a:endParaRPr>
          </a:p>
          <a:p>
            <a:pPr lvl="2" eaLnBrk="1" hangingPunct="1">
              <a:lnSpc>
                <a:spcPct val="90000"/>
              </a:lnSpc>
            </a:pPr>
            <a:r>
              <a:rPr lang="en-US" sz="2800" dirty="0" err="1" smtClean="0">
                <a:latin typeface="Souvenir Lt BT" pitchFamily="18" charset="0"/>
              </a:rPr>
              <a:t>Produksi</a:t>
            </a:r>
            <a:r>
              <a:rPr lang="en-US" sz="2800" dirty="0" smtClean="0">
                <a:latin typeface="Souvenir Lt BT" pitchFamily="18" charset="0"/>
              </a:rPr>
              <a:t>, </a:t>
            </a:r>
            <a:r>
              <a:rPr lang="en-US" sz="2800" dirty="0" err="1" smtClean="0">
                <a:latin typeface="Souvenir Lt BT" pitchFamily="18" charset="0"/>
              </a:rPr>
              <a:t>distribusi</a:t>
            </a:r>
            <a:r>
              <a:rPr lang="en-US" sz="2800" dirty="0" smtClean="0">
                <a:latin typeface="Souvenir Lt BT" pitchFamily="18" charset="0"/>
              </a:rPr>
              <a:t>, </a:t>
            </a:r>
            <a:r>
              <a:rPr lang="en-US" sz="2800" dirty="0" err="1" smtClean="0">
                <a:latin typeface="Souvenir Lt BT" pitchFamily="18" charset="0"/>
              </a:rPr>
              <a:t>jasa</a:t>
            </a:r>
            <a:endParaRPr lang="en-US" sz="2800" dirty="0" smtClean="0">
              <a:latin typeface="Souvenir Lt BT" pitchFamily="18" charset="0"/>
            </a:endParaRPr>
          </a:p>
          <a:p>
            <a:pPr>
              <a:lnSpc>
                <a:spcPct val="90000"/>
              </a:lnSpc>
            </a:pPr>
            <a:r>
              <a:rPr lang="en-US" sz="2800" dirty="0" err="1" smtClean="0">
                <a:solidFill>
                  <a:srgbClr val="006666"/>
                </a:solidFill>
                <a:latin typeface="Souvenir Lt BT" pitchFamily="18" charset="0"/>
              </a:rPr>
              <a:t>Bukan</a:t>
            </a:r>
            <a:r>
              <a:rPr lang="en-US" sz="2800" dirty="0" smtClean="0">
                <a:solidFill>
                  <a:srgbClr val="006666"/>
                </a:solidFill>
                <a:latin typeface="Souvenir Lt BT" pitchFamily="18" charset="0"/>
              </a:rPr>
              <a:t> </a:t>
            </a:r>
            <a:r>
              <a:rPr lang="en-US" sz="2800" dirty="0" err="1" smtClean="0">
                <a:latin typeface="Souvenir Lt BT" pitchFamily="18" charset="0"/>
              </a:rPr>
              <a:t>berusaha</a:t>
            </a:r>
            <a:r>
              <a:rPr lang="en-US" sz="2800" dirty="0" smtClean="0">
                <a:latin typeface="Souvenir Lt BT" pitchFamily="18" charset="0"/>
              </a:rPr>
              <a:t> </a:t>
            </a:r>
            <a:r>
              <a:rPr lang="en-US" sz="2800" dirty="0" err="1" smtClean="0">
                <a:latin typeface="Souvenir Lt BT" pitchFamily="18" charset="0"/>
              </a:rPr>
              <a:t>mengambil</a:t>
            </a:r>
            <a:r>
              <a:rPr lang="en-US" sz="2800" dirty="0" smtClean="0">
                <a:latin typeface="Souvenir Lt BT" pitchFamily="18" charset="0"/>
              </a:rPr>
              <a:t> </a:t>
            </a:r>
            <a:r>
              <a:rPr lang="en-US" sz="2800" dirty="0" err="1" smtClean="0">
                <a:latin typeface="Souvenir Lt BT" pitchFamily="18" charset="0"/>
              </a:rPr>
              <a:t>untung</a:t>
            </a:r>
            <a:r>
              <a:rPr lang="en-US" sz="2800" dirty="0" smtClean="0">
                <a:latin typeface="Souvenir Lt BT" pitchFamily="18" charset="0"/>
              </a:rPr>
              <a:t> </a:t>
            </a:r>
            <a:r>
              <a:rPr lang="en-US" sz="2800" dirty="0" err="1" smtClean="0">
                <a:latin typeface="Souvenir Lt BT" pitchFamily="18" charset="0"/>
              </a:rPr>
              <a:t>sebanyak-banyaknya</a:t>
            </a:r>
            <a:r>
              <a:rPr lang="en-US" sz="2800" dirty="0" smtClean="0">
                <a:latin typeface="Souvenir Lt BT" pitchFamily="18" charset="0"/>
              </a:rPr>
              <a:t> </a:t>
            </a:r>
            <a:r>
              <a:rPr lang="en-US" sz="2800" dirty="0" err="1" smtClean="0">
                <a:latin typeface="Souvenir Lt BT" pitchFamily="18" charset="0"/>
              </a:rPr>
              <a:t>dari</a:t>
            </a:r>
            <a:r>
              <a:rPr lang="en-US" sz="2800" dirty="0" smtClean="0">
                <a:latin typeface="Souvenir Lt BT" pitchFamily="18" charset="0"/>
              </a:rPr>
              <a:t> </a:t>
            </a:r>
            <a:r>
              <a:rPr lang="en-US" sz="2800" dirty="0" err="1" smtClean="0">
                <a:latin typeface="Souvenir Lt BT" pitchFamily="18" charset="0"/>
              </a:rPr>
              <a:t>perusahaan</a:t>
            </a:r>
            <a:r>
              <a:rPr lang="en-US" sz="2800" dirty="0" smtClean="0">
                <a:latin typeface="Souvenir Lt BT" pitchFamily="18" charset="0"/>
              </a:rPr>
              <a:t> </a:t>
            </a:r>
            <a:r>
              <a:rPr lang="en-US" sz="2800" dirty="0" err="1" smtClean="0">
                <a:latin typeface="Souvenir Lt BT" pitchFamily="18" charset="0"/>
              </a:rPr>
              <a:t>tempat</a:t>
            </a:r>
            <a:r>
              <a:rPr lang="en-US" sz="2800" dirty="0" smtClean="0">
                <a:latin typeface="Souvenir Lt BT" pitchFamily="18" charset="0"/>
              </a:rPr>
              <a:t> </a:t>
            </a:r>
            <a:r>
              <a:rPr lang="en-US" sz="2800" dirty="0" err="1" smtClean="0">
                <a:latin typeface="Souvenir Lt BT" pitchFamily="18" charset="0"/>
              </a:rPr>
              <a:t>bekerja</a:t>
            </a:r>
            <a:r>
              <a:rPr lang="en-US" sz="2800" dirty="0" smtClean="0">
                <a:latin typeface="Souvenir Lt BT" pitchFamily="18" charset="0"/>
              </a:rPr>
              <a:t>, </a:t>
            </a:r>
            <a:r>
              <a:rPr lang="en-US" sz="2800" dirty="0" err="1" smtClean="0">
                <a:latin typeface="Souvenir Lt BT" pitchFamily="18" charset="0"/>
              </a:rPr>
              <a:t>atau</a:t>
            </a:r>
            <a:r>
              <a:rPr lang="en-US" sz="2800" dirty="0" smtClean="0">
                <a:latin typeface="Souvenir Lt BT" pitchFamily="18" charset="0"/>
              </a:rPr>
              <a:t> </a:t>
            </a:r>
            <a:r>
              <a:rPr lang="en-US" sz="2800" dirty="0" err="1" smtClean="0">
                <a:latin typeface="Souvenir Lt BT" pitchFamily="18" charset="0"/>
              </a:rPr>
              <a:t>konsumen</a:t>
            </a:r>
            <a:endParaRPr lang="en-US" sz="2800" dirty="0" smtClean="0">
              <a:latin typeface="Souvenir Lt BT" pitchFamily="18" charset="0"/>
            </a:endParaRPr>
          </a:p>
          <a:p>
            <a:pPr>
              <a:lnSpc>
                <a:spcPct val="90000"/>
              </a:lnSpc>
            </a:pPr>
            <a:r>
              <a:rPr lang="en-US" sz="2800" dirty="0" err="1" smtClean="0">
                <a:solidFill>
                  <a:srgbClr val="006666"/>
                </a:solidFill>
                <a:latin typeface="Souvenir Lt BT" pitchFamily="18" charset="0"/>
              </a:rPr>
              <a:t>Melainkan</a:t>
            </a:r>
            <a:r>
              <a:rPr lang="en-US" sz="2800" dirty="0" smtClean="0">
                <a:latin typeface="Souvenir Lt BT" pitchFamily="18" charset="0"/>
              </a:rPr>
              <a:t> </a:t>
            </a:r>
            <a:r>
              <a:rPr lang="en-US" sz="2800" dirty="0" err="1" smtClean="0">
                <a:latin typeface="Souvenir Lt BT" pitchFamily="18" charset="0"/>
              </a:rPr>
              <a:t>berusaha</a:t>
            </a:r>
            <a:r>
              <a:rPr lang="en-US" sz="2800" dirty="0" smtClean="0">
                <a:latin typeface="Souvenir Lt BT" pitchFamily="18" charset="0"/>
              </a:rPr>
              <a:t> </a:t>
            </a:r>
            <a:r>
              <a:rPr lang="en-US" sz="2800" dirty="0" err="1" smtClean="0">
                <a:latin typeface="Souvenir Lt BT" pitchFamily="18" charset="0"/>
              </a:rPr>
              <a:t>berkarya</a:t>
            </a:r>
            <a:r>
              <a:rPr lang="en-US" sz="2800" dirty="0" smtClean="0">
                <a:latin typeface="Souvenir Lt BT" pitchFamily="18" charset="0"/>
              </a:rPr>
              <a:t> </a:t>
            </a:r>
            <a:r>
              <a:rPr lang="en-US" sz="2800" dirty="0" err="1" smtClean="0">
                <a:latin typeface="Souvenir Lt BT" pitchFamily="18" charset="0"/>
              </a:rPr>
              <a:t>semaksimal</a:t>
            </a:r>
            <a:r>
              <a:rPr lang="en-US" sz="2800" dirty="0" smtClean="0">
                <a:latin typeface="Souvenir Lt BT" pitchFamily="18" charset="0"/>
              </a:rPr>
              <a:t> </a:t>
            </a:r>
            <a:r>
              <a:rPr lang="en-US" sz="2800" dirty="0" err="1" smtClean="0">
                <a:latin typeface="Souvenir Lt BT" pitchFamily="18" charset="0"/>
              </a:rPr>
              <a:t>mungkin</a:t>
            </a:r>
            <a:r>
              <a:rPr lang="en-US" sz="2800" dirty="0" smtClean="0">
                <a:latin typeface="Souvenir Lt BT" pitchFamily="18" charset="0"/>
              </a:rPr>
              <a:t> </a:t>
            </a:r>
            <a:r>
              <a:rPr lang="en-US" sz="2800" dirty="0" err="1" smtClean="0">
                <a:latin typeface="Souvenir Lt BT" pitchFamily="18" charset="0"/>
              </a:rPr>
              <a:t>bagi</a:t>
            </a:r>
            <a:r>
              <a:rPr lang="en-US" sz="2800" dirty="0" smtClean="0">
                <a:latin typeface="Souvenir Lt BT" pitchFamily="18" charset="0"/>
              </a:rPr>
              <a:t> </a:t>
            </a:r>
            <a:r>
              <a:rPr lang="en-US" sz="2800" dirty="0" err="1" smtClean="0">
                <a:latin typeface="Souvenir Lt BT" pitchFamily="18" charset="0"/>
              </a:rPr>
              <a:t>perusahaan</a:t>
            </a:r>
            <a:r>
              <a:rPr lang="en-US" sz="2800" dirty="0" smtClean="0">
                <a:latin typeface="Souvenir Lt BT" pitchFamily="18" charset="0"/>
              </a:rPr>
              <a:t> / </a:t>
            </a:r>
            <a:r>
              <a:rPr lang="en-US" sz="2800" dirty="0" err="1" smtClean="0">
                <a:latin typeface="Souvenir Lt BT" pitchFamily="18" charset="0"/>
              </a:rPr>
              <a:t>masyarakat</a:t>
            </a:r>
            <a:r>
              <a:rPr lang="en-US" sz="2800" dirty="0" smtClean="0">
                <a:latin typeface="Souvenir Lt BT" pitchFamily="18" charset="0"/>
              </a:rPr>
              <a:t> </a:t>
            </a:r>
            <a:r>
              <a:rPr lang="en-US" sz="2800" dirty="0" err="1" smtClean="0">
                <a:latin typeface="Souvenir Lt BT" pitchFamily="18" charset="0"/>
              </a:rPr>
              <a:t>atau</a:t>
            </a:r>
            <a:r>
              <a:rPr lang="en-US" sz="2800" dirty="0" smtClean="0">
                <a:latin typeface="Souvenir Lt BT" pitchFamily="18" charset="0"/>
              </a:rPr>
              <a:t> </a:t>
            </a:r>
            <a:r>
              <a:rPr lang="en-US" sz="2800" dirty="0" err="1" smtClean="0">
                <a:latin typeface="Souvenir Lt BT" pitchFamily="18" charset="0"/>
              </a:rPr>
              <a:t>melayani</a:t>
            </a:r>
            <a:r>
              <a:rPr lang="en-US" sz="2800" dirty="0" smtClean="0">
                <a:latin typeface="Souvenir Lt BT" pitchFamily="18" charset="0"/>
              </a:rPr>
              <a:t> </a:t>
            </a:r>
            <a:r>
              <a:rPr lang="en-US" sz="2800" dirty="0" err="1" smtClean="0">
                <a:latin typeface="Souvenir Lt BT" pitchFamily="18" charset="0"/>
              </a:rPr>
              <a:t>konsumen</a:t>
            </a:r>
            <a:r>
              <a:rPr lang="en-US" sz="2800" dirty="0" smtClean="0">
                <a:latin typeface="Souvenir Lt BT" pitchFamily="18" charset="0"/>
              </a:rPr>
              <a:t> </a:t>
            </a:r>
            <a:r>
              <a:rPr lang="en-US" sz="2800" dirty="0" err="1" smtClean="0">
                <a:latin typeface="Souvenir Lt BT" pitchFamily="18" charset="0"/>
              </a:rPr>
              <a:t>sebaik</a:t>
            </a:r>
            <a:r>
              <a:rPr lang="en-US" sz="2800" dirty="0" smtClean="0">
                <a:latin typeface="Souvenir Lt BT" pitchFamily="18" charset="0"/>
              </a:rPr>
              <a:t> </a:t>
            </a:r>
            <a:r>
              <a:rPr lang="en-US" sz="2800" dirty="0" err="1" smtClean="0">
                <a:latin typeface="Souvenir Lt BT" pitchFamily="18" charset="0"/>
              </a:rPr>
              <a:t>mungkin</a:t>
            </a:r>
            <a:r>
              <a:rPr lang="en-US" sz="2800" dirty="0" smtClean="0"/>
              <a:t> </a:t>
            </a:r>
          </a:p>
          <a:p>
            <a:pPr>
              <a:lnSpc>
                <a:spcPct val="90000"/>
              </a:lnSpc>
            </a:pPr>
            <a:r>
              <a:rPr lang="en-US" sz="2800" dirty="0" err="1" smtClean="0"/>
              <a:t>Bagaimana</a:t>
            </a:r>
            <a:r>
              <a:rPr lang="en-US" sz="2800" dirty="0" smtClean="0"/>
              <a:t> Perusahaan yang PMB?</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a:noFill/>
        </p:spPr>
        <p:txBody>
          <a:bodyPr/>
          <a:lstStyle/>
          <a:p>
            <a:pPr algn="ctr" eaLnBrk="1" hangingPunct="1"/>
            <a:r>
              <a:rPr lang="en-US" sz="3400" smtClean="0"/>
              <a:t>Hakekat ‘Bekerja’ menurut Alkitab</a:t>
            </a:r>
          </a:p>
        </p:txBody>
      </p:sp>
      <p:sp>
        <p:nvSpPr>
          <p:cNvPr id="11266" name="Rectangle 3"/>
          <p:cNvSpPr>
            <a:spLocks noGrp="1" noChangeArrowheads="1"/>
          </p:cNvSpPr>
          <p:nvPr>
            <p:ph sz="quarter" idx="1"/>
          </p:nvPr>
        </p:nvSpPr>
        <p:spPr>
          <a:xfrm>
            <a:off x="533400" y="1676400"/>
            <a:ext cx="8229600" cy="4953000"/>
          </a:xfrm>
        </p:spPr>
        <p:txBody>
          <a:bodyPr>
            <a:normAutofit lnSpcReduction="10000"/>
          </a:bodyPr>
          <a:lstStyle/>
          <a:p>
            <a:pPr eaLnBrk="1" hangingPunct="1">
              <a:lnSpc>
                <a:spcPct val="80000"/>
              </a:lnSpc>
              <a:buFont typeface="Wingdings" pitchFamily="2" charset="2"/>
              <a:buNone/>
            </a:pPr>
            <a:r>
              <a:rPr lang="en-US" sz="2800" dirty="0" smtClean="0">
                <a:solidFill>
                  <a:srgbClr val="0033CC"/>
                </a:solidFill>
              </a:rPr>
              <a:t>b. </a:t>
            </a:r>
            <a:r>
              <a:rPr lang="en-US" sz="2800" dirty="0" err="1" smtClean="0">
                <a:solidFill>
                  <a:srgbClr val="0033CC"/>
                </a:solidFill>
              </a:rPr>
              <a:t>Bekerja</a:t>
            </a:r>
            <a:r>
              <a:rPr lang="en-US" sz="2800" dirty="0" smtClean="0">
                <a:solidFill>
                  <a:srgbClr val="0033CC"/>
                </a:solidFill>
              </a:rPr>
              <a:t> </a:t>
            </a:r>
            <a:r>
              <a:rPr lang="en-US" sz="2800" dirty="0" err="1" smtClean="0">
                <a:solidFill>
                  <a:srgbClr val="0033CC"/>
                </a:solidFill>
              </a:rPr>
              <a:t>adalah</a:t>
            </a:r>
            <a:r>
              <a:rPr lang="en-US" sz="2800" dirty="0" smtClean="0">
                <a:solidFill>
                  <a:srgbClr val="0033CC"/>
                </a:solidFill>
              </a:rPr>
              <a:t> ‘</a:t>
            </a:r>
            <a:r>
              <a:rPr lang="en-US" sz="2800" i="1" dirty="0" err="1" smtClean="0">
                <a:solidFill>
                  <a:srgbClr val="0033CC"/>
                </a:solidFill>
              </a:rPr>
              <a:t>abodah</a:t>
            </a:r>
            <a:r>
              <a:rPr lang="en-US" sz="2800" dirty="0" smtClean="0">
                <a:solidFill>
                  <a:srgbClr val="0033CC"/>
                </a:solidFill>
              </a:rPr>
              <a:t>’</a:t>
            </a:r>
          </a:p>
          <a:p>
            <a:pPr eaLnBrk="1" hangingPunct="1">
              <a:lnSpc>
                <a:spcPct val="80000"/>
              </a:lnSpc>
              <a:buFont typeface="Wingdings" pitchFamily="2" charset="2"/>
              <a:buNone/>
            </a:pPr>
            <a:r>
              <a:rPr lang="en-US" sz="2400" i="1" dirty="0" smtClean="0">
                <a:latin typeface="Souvenir Lt BT" pitchFamily="18" charset="0"/>
              </a:rPr>
              <a:t>     TUHAN Allah </a:t>
            </a:r>
            <a:r>
              <a:rPr lang="en-US" sz="2400" i="1" dirty="0" err="1" smtClean="0">
                <a:latin typeface="Souvenir Lt BT" pitchFamily="18" charset="0"/>
              </a:rPr>
              <a:t>mengambil</a:t>
            </a:r>
            <a:r>
              <a:rPr lang="en-US" sz="2400" i="1" dirty="0" smtClean="0">
                <a:latin typeface="Souvenir Lt BT" pitchFamily="18" charset="0"/>
              </a:rPr>
              <a:t> </a:t>
            </a:r>
            <a:r>
              <a:rPr lang="en-US" sz="2400" i="1" dirty="0" err="1" smtClean="0">
                <a:latin typeface="Souvenir Lt BT" pitchFamily="18" charset="0"/>
              </a:rPr>
              <a:t>manusia</a:t>
            </a:r>
            <a:r>
              <a:rPr lang="en-US" sz="2400" i="1" dirty="0" smtClean="0">
                <a:latin typeface="Souvenir Lt BT" pitchFamily="18" charset="0"/>
              </a:rPr>
              <a:t> </a:t>
            </a:r>
            <a:r>
              <a:rPr lang="en-US" sz="2400" i="1" dirty="0" err="1" smtClean="0">
                <a:latin typeface="Souvenir Lt BT" pitchFamily="18" charset="0"/>
              </a:rPr>
              <a:t>itu</a:t>
            </a:r>
            <a:r>
              <a:rPr lang="en-US" sz="2400" i="1" dirty="0" smtClean="0">
                <a:latin typeface="Souvenir Lt BT" pitchFamily="18" charset="0"/>
              </a:rPr>
              <a:t> </a:t>
            </a:r>
            <a:r>
              <a:rPr lang="en-US" sz="2400" i="1" dirty="0" err="1" smtClean="0">
                <a:latin typeface="Souvenir Lt BT" pitchFamily="18" charset="0"/>
              </a:rPr>
              <a:t>dan</a:t>
            </a:r>
            <a:r>
              <a:rPr lang="en-US" sz="2400" i="1" dirty="0" smtClean="0">
                <a:latin typeface="Souvenir Lt BT" pitchFamily="18" charset="0"/>
              </a:rPr>
              <a:t> </a:t>
            </a:r>
            <a:r>
              <a:rPr lang="en-US" sz="2400" i="1" dirty="0" err="1" smtClean="0">
                <a:latin typeface="Souvenir Lt BT" pitchFamily="18" charset="0"/>
              </a:rPr>
              <a:t>menempatkannya</a:t>
            </a:r>
            <a:r>
              <a:rPr lang="en-US" sz="2400" i="1" dirty="0" smtClean="0">
                <a:latin typeface="Souvenir Lt BT" pitchFamily="18" charset="0"/>
              </a:rPr>
              <a:t> </a:t>
            </a:r>
            <a:r>
              <a:rPr lang="en-US" sz="2400" i="1" dirty="0" err="1" smtClean="0">
                <a:latin typeface="Souvenir Lt BT" pitchFamily="18" charset="0"/>
              </a:rPr>
              <a:t>dalam</a:t>
            </a:r>
            <a:r>
              <a:rPr lang="en-US" sz="2400" i="1" dirty="0" smtClean="0">
                <a:latin typeface="Souvenir Lt BT" pitchFamily="18" charset="0"/>
              </a:rPr>
              <a:t> </a:t>
            </a:r>
            <a:r>
              <a:rPr lang="en-US" sz="2400" i="1" dirty="0" err="1" smtClean="0">
                <a:latin typeface="Souvenir Lt BT" pitchFamily="18" charset="0"/>
              </a:rPr>
              <a:t>taman</a:t>
            </a:r>
            <a:r>
              <a:rPr lang="en-US" sz="2400" i="1" dirty="0" smtClean="0">
                <a:latin typeface="Souvenir Lt BT" pitchFamily="18" charset="0"/>
              </a:rPr>
              <a:t> Eden </a:t>
            </a:r>
            <a:r>
              <a:rPr lang="en-US" sz="2400" i="1" dirty="0" err="1" smtClean="0">
                <a:latin typeface="Souvenir Lt BT" pitchFamily="18" charset="0"/>
              </a:rPr>
              <a:t>untuk</a:t>
            </a:r>
            <a:r>
              <a:rPr lang="en-US" sz="2400" i="1" dirty="0" smtClean="0">
                <a:latin typeface="Souvenir Lt BT" pitchFamily="18" charset="0"/>
              </a:rPr>
              <a:t> </a:t>
            </a:r>
            <a:r>
              <a:rPr lang="en-US" sz="2400" i="1" dirty="0" err="1" smtClean="0">
                <a:solidFill>
                  <a:srgbClr val="990000"/>
                </a:solidFill>
                <a:latin typeface="Souvenir Lt BT" pitchFamily="18" charset="0"/>
              </a:rPr>
              <a:t>mengusahakan</a:t>
            </a:r>
            <a:r>
              <a:rPr lang="en-US" sz="2400" i="1" dirty="0" smtClean="0">
                <a:latin typeface="Souvenir Lt BT" pitchFamily="18" charset="0"/>
              </a:rPr>
              <a:t> </a:t>
            </a:r>
            <a:r>
              <a:rPr lang="en-US" sz="2400" i="1" dirty="0" err="1" smtClean="0">
                <a:latin typeface="Souvenir Lt BT" pitchFamily="18" charset="0"/>
              </a:rPr>
              <a:t>dan</a:t>
            </a:r>
            <a:r>
              <a:rPr lang="en-US" sz="2400" i="1" dirty="0" smtClean="0">
                <a:latin typeface="Souvenir Lt BT" pitchFamily="18" charset="0"/>
              </a:rPr>
              <a:t> </a:t>
            </a:r>
            <a:r>
              <a:rPr lang="en-US" sz="2400" i="1" dirty="0" err="1" smtClean="0">
                <a:latin typeface="Souvenir Lt BT" pitchFamily="18" charset="0"/>
              </a:rPr>
              <a:t>memelihara</a:t>
            </a:r>
            <a:r>
              <a:rPr lang="en-US" sz="2400" i="1" dirty="0" smtClean="0">
                <a:latin typeface="Souvenir Lt BT" pitchFamily="18" charset="0"/>
              </a:rPr>
              <a:t> </a:t>
            </a:r>
            <a:r>
              <a:rPr lang="en-US" sz="2400" i="1" dirty="0" err="1" smtClean="0">
                <a:latin typeface="Souvenir Lt BT" pitchFamily="18" charset="0"/>
              </a:rPr>
              <a:t>taman</a:t>
            </a:r>
            <a:r>
              <a:rPr lang="en-US" sz="2400" i="1" dirty="0" smtClean="0">
                <a:latin typeface="Souvenir Lt BT" pitchFamily="18" charset="0"/>
              </a:rPr>
              <a:t> </a:t>
            </a:r>
            <a:r>
              <a:rPr lang="en-US" sz="2400" i="1" dirty="0" err="1" smtClean="0">
                <a:latin typeface="Souvenir Lt BT" pitchFamily="18" charset="0"/>
              </a:rPr>
              <a:t>itu</a:t>
            </a:r>
            <a:r>
              <a:rPr lang="en-US" sz="2400" i="1" dirty="0" smtClean="0">
                <a:latin typeface="Souvenir Lt BT" pitchFamily="18" charset="0"/>
              </a:rPr>
              <a:t>. 						 (</a:t>
            </a:r>
            <a:r>
              <a:rPr lang="en-US" sz="2400" i="1" dirty="0" err="1" smtClean="0">
                <a:latin typeface="Souvenir Lt BT" pitchFamily="18" charset="0"/>
              </a:rPr>
              <a:t>Kej</a:t>
            </a:r>
            <a:r>
              <a:rPr lang="en-US" sz="2400" i="1" dirty="0" smtClean="0">
                <a:latin typeface="Souvenir Lt BT" pitchFamily="18" charset="0"/>
              </a:rPr>
              <a:t> 2:15)</a:t>
            </a:r>
          </a:p>
          <a:p>
            <a:pPr eaLnBrk="1" hangingPunct="1">
              <a:lnSpc>
                <a:spcPct val="80000"/>
              </a:lnSpc>
              <a:buFont typeface="Wingdings" pitchFamily="2" charset="2"/>
              <a:buNone/>
            </a:pPr>
            <a:r>
              <a:rPr lang="en-US" sz="2000" i="1" dirty="0" smtClean="0">
                <a:latin typeface="Souvenir Lt BT" pitchFamily="18" charset="0"/>
              </a:rPr>
              <a:t>								</a:t>
            </a:r>
          </a:p>
          <a:p>
            <a:pPr eaLnBrk="1" hangingPunct="1">
              <a:lnSpc>
                <a:spcPct val="80000"/>
              </a:lnSpc>
              <a:buFont typeface="Wingdings" pitchFamily="2" charset="2"/>
              <a:buNone/>
            </a:pPr>
            <a:r>
              <a:rPr lang="en-US" sz="2400" dirty="0" smtClean="0"/>
              <a:t>    … </a:t>
            </a:r>
            <a:r>
              <a:rPr lang="en-US" sz="2400" i="1" dirty="0" err="1" smtClean="0">
                <a:latin typeface="Souvenir Lt BT" pitchFamily="18" charset="0"/>
              </a:rPr>
              <a:t>apabila</a:t>
            </a:r>
            <a:r>
              <a:rPr lang="en-US" sz="2400" i="1" dirty="0" smtClean="0">
                <a:latin typeface="Souvenir Lt BT" pitchFamily="18" charset="0"/>
              </a:rPr>
              <a:t> </a:t>
            </a:r>
            <a:r>
              <a:rPr lang="en-US" sz="2400" i="1" dirty="0" err="1" smtClean="0">
                <a:latin typeface="Souvenir Lt BT" pitchFamily="18" charset="0"/>
              </a:rPr>
              <a:t>engkau</a:t>
            </a:r>
            <a:r>
              <a:rPr lang="en-US" sz="2400" i="1" dirty="0" smtClean="0">
                <a:latin typeface="Souvenir Lt BT" pitchFamily="18" charset="0"/>
              </a:rPr>
              <a:t> </a:t>
            </a:r>
            <a:r>
              <a:rPr lang="en-US" sz="2400" i="1" dirty="0" err="1" smtClean="0">
                <a:latin typeface="Souvenir Lt BT" pitchFamily="18" charset="0"/>
              </a:rPr>
              <a:t>telah</a:t>
            </a:r>
            <a:r>
              <a:rPr lang="en-US" sz="2400" i="1" dirty="0" smtClean="0">
                <a:latin typeface="Souvenir Lt BT" pitchFamily="18" charset="0"/>
              </a:rPr>
              <a:t> </a:t>
            </a:r>
            <a:r>
              <a:rPr lang="en-US" sz="2400" i="1" dirty="0" err="1" smtClean="0">
                <a:latin typeface="Souvenir Lt BT" pitchFamily="18" charset="0"/>
              </a:rPr>
              <a:t>membawa</a:t>
            </a:r>
            <a:r>
              <a:rPr lang="en-US" sz="2400" i="1" dirty="0" smtClean="0">
                <a:latin typeface="Souvenir Lt BT" pitchFamily="18" charset="0"/>
              </a:rPr>
              <a:t> </a:t>
            </a:r>
            <a:r>
              <a:rPr lang="en-US" sz="2400" i="1" dirty="0" err="1" smtClean="0">
                <a:latin typeface="Souvenir Lt BT" pitchFamily="18" charset="0"/>
              </a:rPr>
              <a:t>bangsa</a:t>
            </a:r>
            <a:r>
              <a:rPr lang="en-US" sz="2400" i="1" dirty="0" smtClean="0">
                <a:latin typeface="Souvenir Lt BT" pitchFamily="18" charset="0"/>
              </a:rPr>
              <a:t> </a:t>
            </a:r>
            <a:r>
              <a:rPr lang="en-US" sz="2400" i="1" dirty="0" err="1" smtClean="0">
                <a:latin typeface="Souvenir Lt BT" pitchFamily="18" charset="0"/>
              </a:rPr>
              <a:t>itu</a:t>
            </a:r>
            <a:r>
              <a:rPr lang="en-US" sz="2400" i="1" dirty="0" smtClean="0">
                <a:latin typeface="Souvenir Lt BT" pitchFamily="18" charset="0"/>
              </a:rPr>
              <a:t> </a:t>
            </a:r>
            <a:r>
              <a:rPr lang="en-US" sz="2400" i="1" dirty="0" err="1" smtClean="0">
                <a:latin typeface="Souvenir Lt BT" pitchFamily="18" charset="0"/>
              </a:rPr>
              <a:t>keluar</a:t>
            </a:r>
            <a:r>
              <a:rPr lang="en-US" sz="2400" i="1" dirty="0" smtClean="0">
                <a:latin typeface="Souvenir Lt BT" pitchFamily="18" charset="0"/>
              </a:rPr>
              <a:t> </a:t>
            </a:r>
            <a:r>
              <a:rPr lang="en-US" sz="2400" i="1" dirty="0" err="1" smtClean="0">
                <a:latin typeface="Souvenir Lt BT" pitchFamily="18" charset="0"/>
              </a:rPr>
              <a:t>dari</a:t>
            </a:r>
            <a:r>
              <a:rPr lang="en-US" sz="2400" i="1" dirty="0" smtClean="0">
                <a:latin typeface="Souvenir Lt BT" pitchFamily="18" charset="0"/>
              </a:rPr>
              <a:t> </a:t>
            </a:r>
            <a:r>
              <a:rPr lang="en-US" sz="2400" i="1" dirty="0" err="1" smtClean="0">
                <a:latin typeface="Souvenir Lt BT" pitchFamily="18" charset="0"/>
              </a:rPr>
              <a:t>Mesir</a:t>
            </a:r>
            <a:r>
              <a:rPr lang="en-US" sz="2400" i="1" dirty="0" smtClean="0">
                <a:latin typeface="Souvenir Lt BT" pitchFamily="18" charset="0"/>
              </a:rPr>
              <a:t>, </a:t>
            </a:r>
            <a:r>
              <a:rPr lang="en-US" sz="2400" i="1" dirty="0" err="1" smtClean="0">
                <a:latin typeface="Souvenir Lt BT" pitchFamily="18" charset="0"/>
              </a:rPr>
              <a:t>maka</a:t>
            </a:r>
            <a:r>
              <a:rPr lang="en-US" sz="2400" i="1" dirty="0" smtClean="0">
                <a:latin typeface="Souvenir Lt BT" pitchFamily="18" charset="0"/>
              </a:rPr>
              <a:t> </a:t>
            </a:r>
            <a:r>
              <a:rPr lang="en-US" sz="2400" i="1" dirty="0" err="1" smtClean="0">
                <a:latin typeface="Souvenir Lt BT" pitchFamily="18" charset="0"/>
              </a:rPr>
              <a:t>kamu</a:t>
            </a:r>
            <a:r>
              <a:rPr lang="en-US" sz="2400" i="1" dirty="0" smtClean="0">
                <a:latin typeface="Souvenir Lt BT" pitchFamily="18" charset="0"/>
              </a:rPr>
              <a:t> </a:t>
            </a:r>
            <a:r>
              <a:rPr lang="en-US" sz="2400" i="1" dirty="0" err="1" smtClean="0">
                <a:latin typeface="Souvenir Lt BT" pitchFamily="18" charset="0"/>
              </a:rPr>
              <a:t>akan</a:t>
            </a:r>
            <a:r>
              <a:rPr lang="en-US" sz="2400" i="1" dirty="0" smtClean="0">
                <a:latin typeface="Souvenir Lt BT" pitchFamily="18" charset="0"/>
              </a:rPr>
              <a:t> </a:t>
            </a:r>
            <a:r>
              <a:rPr lang="en-US" sz="2400" i="1" dirty="0" err="1" smtClean="0">
                <a:solidFill>
                  <a:srgbClr val="990000"/>
                </a:solidFill>
                <a:latin typeface="Souvenir Lt BT" pitchFamily="18" charset="0"/>
              </a:rPr>
              <a:t>beribadah</a:t>
            </a:r>
            <a:r>
              <a:rPr lang="en-US" sz="2400" i="1" dirty="0" smtClean="0">
                <a:latin typeface="Souvenir Lt BT" pitchFamily="18" charset="0"/>
              </a:rPr>
              <a:t> </a:t>
            </a:r>
            <a:r>
              <a:rPr lang="en-US" sz="2400" i="1" dirty="0" err="1" smtClean="0">
                <a:latin typeface="Souvenir Lt BT" pitchFamily="18" charset="0"/>
              </a:rPr>
              <a:t>kepada</a:t>
            </a:r>
            <a:r>
              <a:rPr lang="en-US" sz="2400" i="1" dirty="0" smtClean="0">
                <a:latin typeface="Souvenir Lt BT" pitchFamily="18" charset="0"/>
              </a:rPr>
              <a:t> Allah </a:t>
            </a:r>
            <a:r>
              <a:rPr lang="en-US" sz="2400" i="1" dirty="0" err="1" smtClean="0">
                <a:latin typeface="Souvenir Lt BT" pitchFamily="18" charset="0"/>
              </a:rPr>
              <a:t>di</a:t>
            </a:r>
            <a:r>
              <a:rPr lang="en-US" sz="2400" i="1" dirty="0" smtClean="0">
                <a:latin typeface="Souvenir Lt BT" pitchFamily="18" charset="0"/>
              </a:rPr>
              <a:t> </a:t>
            </a:r>
            <a:r>
              <a:rPr lang="en-US" sz="2400" i="1" dirty="0" err="1" smtClean="0">
                <a:latin typeface="Souvenir Lt BT" pitchFamily="18" charset="0"/>
              </a:rPr>
              <a:t>gunung</a:t>
            </a:r>
            <a:r>
              <a:rPr lang="en-US" sz="2400" i="1" dirty="0" smtClean="0">
                <a:latin typeface="Souvenir Lt BT" pitchFamily="18" charset="0"/>
              </a:rPr>
              <a:t> </a:t>
            </a:r>
            <a:r>
              <a:rPr lang="en-US" sz="2400" i="1" dirty="0" err="1" smtClean="0">
                <a:latin typeface="Souvenir Lt BT" pitchFamily="18" charset="0"/>
              </a:rPr>
              <a:t>ini</a:t>
            </a:r>
            <a:r>
              <a:rPr lang="en-US" sz="2400" i="1" dirty="0" smtClean="0">
                <a:latin typeface="Souvenir Lt BT" pitchFamily="18" charset="0"/>
              </a:rPr>
              <a:t>.“ 						(</a:t>
            </a:r>
            <a:r>
              <a:rPr lang="en-US" sz="2400" i="1" dirty="0" err="1" smtClean="0">
                <a:latin typeface="Souvenir Lt BT" pitchFamily="18" charset="0"/>
              </a:rPr>
              <a:t>Kel</a:t>
            </a:r>
            <a:r>
              <a:rPr lang="en-US" sz="2400" i="1" dirty="0" smtClean="0">
                <a:latin typeface="Souvenir Lt BT" pitchFamily="18" charset="0"/>
              </a:rPr>
              <a:t> 3:12)</a:t>
            </a:r>
          </a:p>
          <a:p>
            <a:pPr lvl="1" eaLnBrk="1" hangingPunct="1">
              <a:lnSpc>
                <a:spcPct val="80000"/>
              </a:lnSpc>
              <a:buFont typeface="Wingdings" pitchFamily="2" charset="2"/>
              <a:buNone/>
            </a:pPr>
            <a:endParaRPr lang="en-US" sz="2100" i="1" dirty="0" smtClean="0">
              <a:latin typeface="Souvenir Lt BT" pitchFamily="18" charset="0"/>
            </a:endParaRPr>
          </a:p>
          <a:p>
            <a:pPr eaLnBrk="1" hangingPunct="1">
              <a:lnSpc>
                <a:spcPct val="80000"/>
              </a:lnSpc>
            </a:pPr>
            <a:r>
              <a:rPr lang="en-US" sz="2400" dirty="0" err="1" smtClean="0">
                <a:solidFill>
                  <a:srgbClr val="990000"/>
                </a:solidFill>
              </a:rPr>
              <a:t>Abodah</a:t>
            </a:r>
            <a:r>
              <a:rPr lang="en-US" sz="2400" dirty="0" smtClean="0">
                <a:solidFill>
                  <a:srgbClr val="990000"/>
                </a:solidFill>
              </a:rPr>
              <a:t> = </a:t>
            </a:r>
            <a:r>
              <a:rPr lang="en-US" sz="2400" dirty="0" err="1" smtClean="0">
                <a:solidFill>
                  <a:srgbClr val="990000"/>
                </a:solidFill>
              </a:rPr>
              <a:t>ibadah</a:t>
            </a:r>
            <a:endParaRPr lang="en-US" sz="2400" dirty="0" smtClean="0">
              <a:solidFill>
                <a:srgbClr val="990000"/>
              </a:solidFill>
            </a:endParaRPr>
          </a:p>
          <a:p>
            <a:pPr eaLnBrk="1" hangingPunct="1">
              <a:lnSpc>
                <a:spcPct val="80000"/>
              </a:lnSpc>
            </a:pPr>
            <a:endParaRPr lang="en-US" sz="2000" i="1" dirty="0" smtClean="0">
              <a:latin typeface="Souvenir Lt BT" pitchFamily="18" charset="0"/>
            </a:endParaRPr>
          </a:p>
          <a:p>
            <a:pPr eaLnBrk="1" hangingPunct="1">
              <a:lnSpc>
                <a:spcPct val="80000"/>
              </a:lnSpc>
            </a:pPr>
            <a:endParaRPr lang="en-US" sz="2000" i="1" dirty="0" smtClean="0">
              <a:latin typeface="Souvenir Lt BT" pitchFamily="18" charset="0"/>
            </a:endParaRPr>
          </a:p>
          <a:p>
            <a:pPr algn="ctr" eaLnBrk="1" hangingPunct="1">
              <a:lnSpc>
                <a:spcPct val="80000"/>
              </a:lnSpc>
              <a:buFont typeface="Wingdings" pitchFamily="2" charset="2"/>
              <a:buNone/>
            </a:pPr>
            <a:r>
              <a:rPr lang="en-US" sz="2800" i="1" dirty="0" err="1" smtClean="0">
                <a:solidFill>
                  <a:srgbClr val="000099"/>
                </a:solidFill>
                <a:latin typeface="Souvenir Lt BT" pitchFamily="18" charset="0"/>
              </a:rPr>
              <a:t>Bekerja</a:t>
            </a:r>
            <a:r>
              <a:rPr lang="en-US" sz="2800" i="1" dirty="0" smtClean="0">
                <a:solidFill>
                  <a:srgbClr val="000099"/>
                </a:solidFill>
                <a:latin typeface="Souvenir Lt BT" pitchFamily="18" charset="0"/>
              </a:rPr>
              <a:t> = </a:t>
            </a:r>
            <a:r>
              <a:rPr lang="en-US" sz="2800" i="1" dirty="0" err="1" smtClean="0">
                <a:solidFill>
                  <a:srgbClr val="000099"/>
                </a:solidFill>
                <a:latin typeface="Souvenir Lt BT" pitchFamily="18" charset="0"/>
              </a:rPr>
              <a:t>ibadah</a:t>
            </a:r>
            <a:r>
              <a:rPr lang="en-US" sz="2800" i="1" dirty="0" smtClean="0">
                <a:solidFill>
                  <a:srgbClr val="000099"/>
                </a:solidFill>
                <a:latin typeface="Souvenir Lt BT" pitchFamily="18" charset="0"/>
              </a:rPr>
              <a:t> </a:t>
            </a:r>
            <a:r>
              <a:rPr lang="en-US" sz="2800" i="1" dirty="0" err="1" smtClean="0">
                <a:solidFill>
                  <a:srgbClr val="000099"/>
                </a:solidFill>
                <a:latin typeface="Souvenir Lt BT" pitchFamily="18" charset="0"/>
              </a:rPr>
              <a:t>kepada</a:t>
            </a:r>
            <a:r>
              <a:rPr lang="en-US" sz="2800" i="1" dirty="0" smtClean="0">
                <a:solidFill>
                  <a:srgbClr val="000099"/>
                </a:solidFill>
                <a:latin typeface="Souvenir Lt BT" pitchFamily="18" charset="0"/>
              </a:rPr>
              <a:t> Allah</a:t>
            </a:r>
          </a:p>
          <a:p>
            <a:pPr eaLnBrk="1" hangingPunct="1">
              <a:lnSpc>
                <a:spcPct val="80000"/>
              </a:lnSpc>
              <a:buFont typeface="Wingdings" pitchFamily="2" charset="2"/>
              <a:buNone/>
            </a:pPr>
            <a:endParaRPr lang="en-US" sz="2400" dirty="0" smtClean="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p:cTn id="7" dur="500" fill="hold"/>
                                        <p:tgtEl>
                                          <p:spTgt spid="112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26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266">
                                            <p:txEl>
                                              <p:pRg st="1" end="1"/>
                                            </p:txEl>
                                          </p:spTgt>
                                        </p:tgtEl>
                                        <p:attrNameLst>
                                          <p:attrName>style.visibility</p:attrName>
                                        </p:attrNameLst>
                                      </p:cBhvr>
                                      <p:to>
                                        <p:strVal val="visible"/>
                                      </p:to>
                                    </p:set>
                                    <p:anim calcmode="lin" valueType="num">
                                      <p:cBhvr>
                                        <p:cTn id="14" dur="500" fill="hold"/>
                                        <p:tgtEl>
                                          <p:spTgt spid="1126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126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126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1266">
                                            <p:txEl>
                                              <p:pRg st="2" end="2"/>
                                            </p:txEl>
                                          </p:spTgt>
                                        </p:tgtEl>
                                        <p:attrNameLst>
                                          <p:attrName>style.visibility</p:attrName>
                                        </p:attrNameLst>
                                      </p:cBhvr>
                                      <p:to>
                                        <p:strVal val="visible"/>
                                      </p:to>
                                    </p:set>
                                    <p:anim calcmode="lin" valueType="num">
                                      <p:cBhvr>
                                        <p:cTn id="21" dur="500" fill="hold"/>
                                        <p:tgtEl>
                                          <p:spTgt spid="1126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126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126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1266">
                                            <p:txEl>
                                              <p:pRg st="3" end="3"/>
                                            </p:txEl>
                                          </p:spTgt>
                                        </p:tgtEl>
                                        <p:attrNameLst>
                                          <p:attrName>style.visibility</p:attrName>
                                        </p:attrNameLst>
                                      </p:cBhvr>
                                      <p:to>
                                        <p:strVal val="visible"/>
                                      </p:to>
                                    </p:set>
                                    <p:anim calcmode="lin" valueType="num">
                                      <p:cBhvr>
                                        <p:cTn id="28" dur="500" fill="hold"/>
                                        <p:tgtEl>
                                          <p:spTgt spid="11266">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1266">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126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266">
                                            <p:txEl>
                                              <p:pRg st="5" end="5"/>
                                            </p:txEl>
                                          </p:spTgt>
                                        </p:tgtEl>
                                        <p:attrNameLst>
                                          <p:attrName>style.visibility</p:attrName>
                                        </p:attrNameLst>
                                      </p:cBhvr>
                                      <p:to>
                                        <p:strVal val="visible"/>
                                      </p:to>
                                    </p:set>
                                    <p:anim calcmode="lin" valueType="num">
                                      <p:cBhvr>
                                        <p:cTn id="35" dur="500" fill="hold"/>
                                        <p:tgtEl>
                                          <p:spTgt spid="11266">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1266">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126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1266">
                                            <p:txEl>
                                              <p:pRg st="8" end="8"/>
                                            </p:txEl>
                                          </p:spTgt>
                                        </p:tgtEl>
                                        <p:attrNameLst>
                                          <p:attrName>style.visibility</p:attrName>
                                        </p:attrNameLst>
                                      </p:cBhvr>
                                      <p:to>
                                        <p:strVal val="visible"/>
                                      </p:to>
                                    </p:set>
                                    <p:anim calcmode="lin" valueType="num">
                                      <p:cBhvr>
                                        <p:cTn id="42" dur="500" fill="hold"/>
                                        <p:tgtEl>
                                          <p:spTgt spid="11266">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11266">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1126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dirty="0" err="1" smtClean="0"/>
              <a:t>Hakekat</a:t>
            </a:r>
            <a:r>
              <a:rPr lang="en-US" dirty="0" smtClean="0"/>
              <a:t> ‘</a:t>
            </a:r>
            <a:r>
              <a:rPr lang="en-US" dirty="0" err="1" smtClean="0"/>
              <a:t>Bekerja</a:t>
            </a:r>
            <a:r>
              <a:rPr lang="en-US" dirty="0" smtClean="0"/>
              <a:t>’ </a:t>
            </a:r>
            <a:r>
              <a:rPr lang="en-US" dirty="0" err="1" smtClean="0"/>
              <a:t>menurut</a:t>
            </a:r>
            <a:r>
              <a:rPr lang="en-US" dirty="0" smtClean="0"/>
              <a:t> </a:t>
            </a:r>
            <a:r>
              <a:rPr lang="en-US" dirty="0" err="1" smtClean="0"/>
              <a:t>Alkitab</a:t>
            </a:r>
            <a:endParaRPr lang="en-US" dirty="0" smtClean="0"/>
          </a:p>
        </p:txBody>
      </p:sp>
      <p:sp>
        <p:nvSpPr>
          <p:cNvPr id="12291" name="Rectangle 3"/>
          <p:cNvSpPr>
            <a:spLocks noGrp="1" noChangeArrowheads="1"/>
          </p:cNvSpPr>
          <p:nvPr>
            <p:ph sz="quarter" idx="1"/>
          </p:nvPr>
        </p:nvSpPr>
        <p:spPr/>
        <p:txBody>
          <a:bodyPr>
            <a:normAutofit fontScale="92500"/>
          </a:bodyPr>
          <a:lstStyle/>
          <a:p>
            <a:pPr eaLnBrk="1" hangingPunct="1"/>
            <a:r>
              <a:rPr lang="en-US" sz="2800" dirty="0" err="1" smtClean="0">
                <a:solidFill>
                  <a:schemeClr val="tx2">
                    <a:lumMod val="75000"/>
                  </a:schemeClr>
                </a:solidFill>
                <a:latin typeface="Souvenir Lt BT" pitchFamily="18" charset="0"/>
              </a:rPr>
              <a:t>Bekerja</a:t>
            </a:r>
            <a:r>
              <a:rPr lang="en-US" sz="2800" dirty="0" smtClean="0">
                <a:solidFill>
                  <a:schemeClr val="tx2">
                    <a:lumMod val="75000"/>
                  </a:schemeClr>
                </a:solidFill>
                <a:latin typeface="Souvenir Lt BT" pitchFamily="18" charset="0"/>
              </a:rPr>
              <a:t> = </a:t>
            </a:r>
            <a:r>
              <a:rPr lang="en-US" sz="2800" dirty="0" err="1" smtClean="0">
                <a:solidFill>
                  <a:schemeClr val="tx2">
                    <a:lumMod val="75000"/>
                  </a:schemeClr>
                </a:solidFill>
                <a:latin typeface="Souvenir Lt BT" pitchFamily="18" charset="0"/>
              </a:rPr>
              <a:t>ibadah</a:t>
            </a:r>
            <a:r>
              <a:rPr lang="en-US" sz="2800" dirty="0" smtClean="0">
                <a:solidFill>
                  <a:schemeClr val="tx2">
                    <a:lumMod val="75000"/>
                  </a:schemeClr>
                </a:solidFill>
                <a:latin typeface="Souvenir Lt BT" pitchFamily="18" charset="0"/>
              </a:rPr>
              <a:t> </a:t>
            </a:r>
            <a:r>
              <a:rPr lang="en-US" sz="2800" dirty="0" err="1" smtClean="0">
                <a:solidFill>
                  <a:schemeClr val="tx2">
                    <a:lumMod val="75000"/>
                  </a:schemeClr>
                </a:solidFill>
                <a:latin typeface="Souvenir Lt BT" pitchFamily="18" charset="0"/>
              </a:rPr>
              <a:t>kepada</a:t>
            </a:r>
            <a:r>
              <a:rPr lang="en-US" sz="2800" dirty="0" smtClean="0">
                <a:solidFill>
                  <a:schemeClr val="tx2">
                    <a:lumMod val="75000"/>
                  </a:schemeClr>
                </a:solidFill>
                <a:latin typeface="Souvenir Lt BT" pitchFamily="18" charset="0"/>
              </a:rPr>
              <a:t> Allah</a:t>
            </a:r>
          </a:p>
          <a:p>
            <a:pPr lvl="1" eaLnBrk="1" hangingPunct="1">
              <a:buFont typeface="Wingdings" pitchFamily="2" charset="2"/>
              <a:buNone/>
            </a:pP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pelayanan</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kepada-Nya</a:t>
            </a:r>
            <a:r>
              <a:rPr lang="en-US" dirty="0" smtClean="0">
                <a:solidFill>
                  <a:schemeClr val="tx2">
                    <a:lumMod val="75000"/>
                  </a:schemeClr>
                </a:solidFill>
                <a:latin typeface="Souvenir Lt BT" pitchFamily="18" charset="0"/>
              </a:rPr>
              <a:t> = </a:t>
            </a:r>
            <a:r>
              <a:rPr lang="en-US" dirty="0" err="1" smtClean="0">
                <a:solidFill>
                  <a:schemeClr val="tx2">
                    <a:lumMod val="75000"/>
                  </a:schemeClr>
                </a:solidFill>
                <a:latin typeface="Souvenir Lt BT" pitchFamily="18" charset="0"/>
              </a:rPr>
              <a:t>bagi</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kepentingan-Nya</a:t>
            </a:r>
            <a:endParaRPr lang="en-US" dirty="0" smtClean="0">
              <a:solidFill>
                <a:schemeClr val="tx2">
                  <a:lumMod val="75000"/>
                </a:schemeClr>
              </a:solidFill>
              <a:latin typeface="Souvenir Lt BT" pitchFamily="18" charset="0"/>
            </a:endParaRPr>
          </a:p>
          <a:p>
            <a:pPr lvl="1" eaLnBrk="1" hangingPunct="1">
              <a:buFont typeface="Wingdings" pitchFamily="2" charset="2"/>
              <a:buNone/>
            </a:pP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respon</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terhadap</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panggilan-Nya</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untuk</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kita</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mengelola</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alam</a:t>
            </a:r>
            <a:r>
              <a:rPr lang="en-US" dirty="0" smtClean="0">
                <a:solidFill>
                  <a:schemeClr val="tx2">
                    <a:lumMod val="75000"/>
                  </a:schemeClr>
                </a:solidFill>
                <a:latin typeface="Souvenir Lt BT" pitchFamily="18" charset="0"/>
              </a:rPr>
              <a:t> </a:t>
            </a:r>
            <a:r>
              <a:rPr lang="en-US" dirty="0" err="1" smtClean="0">
                <a:solidFill>
                  <a:schemeClr val="tx2">
                    <a:lumMod val="75000"/>
                  </a:schemeClr>
                </a:solidFill>
                <a:latin typeface="Souvenir Lt BT" pitchFamily="18" charset="0"/>
              </a:rPr>
              <a:t>ciptaan</a:t>
            </a:r>
            <a:endParaRPr lang="en-US" dirty="0" smtClean="0">
              <a:solidFill>
                <a:schemeClr val="tx2">
                  <a:lumMod val="75000"/>
                </a:schemeClr>
              </a:solidFill>
              <a:latin typeface="Souvenir Lt BT" pitchFamily="18" charset="0"/>
            </a:endParaRPr>
          </a:p>
          <a:p>
            <a:r>
              <a:rPr lang="en-US" sz="2800" dirty="0" err="1" smtClean="0">
                <a:solidFill>
                  <a:srgbClr val="006666"/>
                </a:solidFill>
                <a:latin typeface="Souvenir Lt BT" pitchFamily="18" charset="0"/>
              </a:rPr>
              <a:t>Bukan</a:t>
            </a:r>
            <a:r>
              <a:rPr lang="en-US" sz="2800" dirty="0" smtClean="0">
                <a:solidFill>
                  <a:srgbClr val="000099"/>
                </a:solidFill>
                <a:latin typeface="Souvenir Lt BT" pitchFamily="18" charset="0"/>
              </a:rPr>
              <a:t> </a:t>
            </a:r>
            <a:r>
              <a:rPr lang="en-US" sz="2800" dirty="0" err="1" smtClean="0">
                <a:solidFill>
                  <a:srgbClr val="000099"/>
                </a:solidFill>
                <a:latin typeface="Souvenir Lt BT" pitchFamily="18" charset="0"/>
              </a:rPr>
              <a:t>semata-mata</a:t>
            </a:r>
            <a:r>
              <a:rPr lang="en-US" sz="2800" dirty="0" smtClean="0">
                <a:solidFill>
                  <a:srgbClr val="000099"/>
                </a:solidFill>
                <a:latin typeface="Souvenir Lt BT" pitchFamily="18" charset="0"/>
              </a:rPr>
              <a:t> </a:t>
            </a:r>
            <a:r>
              <a:rPr lang="en-US" sz="2800" dirty="0" err="1" smtClean="0">
                <a:latin typeface="Souvenir Lt BT" pitchFamily="18" charset="0"/>
              </a:rPr>
              <a:t>apa</a:t>
            </a:r>
            <a:r>
              <a:rPr lang="en-US" sz="2800" dirty="0" smtClean="0">
                <a:latin typeface="Souvenir Lt BT" pitchFamily="18" charset="0"/>
              </a:rPr>
              <a:t> </a:t>
            </a:r>
            <a:r>
              <a:rPr lang="en-US" sz="2800" dirty="0" err="1" smtClean="0">
                <a:latin typeface="Souvenir Lt BT" pitchFamily="18" charset="0"/>
              </a:rPr>
              <a:t>yg</a:t>
            </a:r>
            <a:r>
              <a:rPr lang="en-US" sz="2800" dirty="0" smtClean="0">
                <a:latin typeface="Souvenir Lt BT" pitchFamily="18" charset="0"/>
              </a:rPr>
              <a:t> </a:t>
            </a:r>
            <a:r>
              <a:rPr lang="en-US" sz="2800" u="sng" dirty="0" err="1" smtClean="0">
                <a:latin typeface="Souvenir Lt BT" pitchFamily="18" charset="0"/>
              </a:rPr>
              <a:t>saya</a:t>
            </a:r>
            <a:r>
              <a:rPr lang="en-US" sz="2800" u="sng" dirty="0" smtClean="0">
                <a:latin typeface="Souvenir Lt BT" pitchFamily="18" charset="0"/>
              </a:rPr>
              <a:t> </a:t>
            </a:r>
            <a:r>
              <a:rPr lang="en-US" sz="2800" u="sng" dirty="0" err="1" smtClean="0">
                <a:latin typeface="Souvenir Lt BT" pitchFamily="18" charset="0"/>
              </a:rPr>
              <a:t>ingin</a:t>
            </a:r>
            <a:r>
              <a:rPr lang="en-US" sz="2800" dirty="0" smtClean="0">
                <a:latin typeface="Souvenir Lt BT" pitchFamily="18" charset="0"/>
              </a:rPr>
              <a:t> </a:t>
            </a:r>
            <a:r>
              <a:rPr lang="en-US" sz="2800" dirty="0" err="1" smtClean="0">
                <a:latin typeface="Souvenir Lt BT" pitchFamily="18" charset="0"/>
              </a:rPr>
              <a:t>kerjakan</a:t>
            </a:r>
            <a:r>
              <a:rPr lang="en-US" sz="2800" dirty="0" smtClean="0">
                <a:latin typeface="Souvenir Lt BT" pitchFamily="18" charset="0"/>
              </a:rPr>
              <a:t>, </a:t>
            </a:r>
            <a:r>
              <a:rPr lang="en-US" sz="2800" dirty="0" err="1" smtClean="0">
                <a:latin typeface="Souvenir Lt BT" pitchFamily="18" charset="0"/>
              </a:rPr>
              <a:t>untuk</a:t>
            </a:r>
            <a:r>
              <a:rPr lang="en-US" sz="2800" dirty="0" smtClean="0">
                <a:latin typeface="Souvenir Lt BT" pitchFamily="18" charset="0"/>
              </a:rPr>
              <a:t> </a:t>
            </a:r>
            <a:r>
              <a:rPr lang="en-US" sz="2800" dirty="0" err="1" smtClean="0">
                <a:latin typeface="Souvenir Lt BT" pitchFamily="18" charset="0"/>
              </a:rPr>
              <a:t>memuaskan</a:t>
            </a:r>
            <a:r>
              <a:rPr lang="en-US" sz="2800" dirty="0" smtClean="0">
                <a:latin typeface="Souvenir Lt BT" pitchFamily="18" charset="0"/>
              </a:rPr>
              <a:t> </a:t>
            </a:r>
            <a:r>
              <a:rPr lang="en-US" sz="2800" dirty="0" err="1" smtClean="0">
                <a:latin typeface="Souvenir Lt BT" pitchFamily="18" charset="0"/>
              </a:rPr>
              <a:t>segala</a:t>
            </a:r>
            <a:r>
              <a:rPr lang="en-US" sz="2800" dirty="0" smtClean="0">
                <a:latin typeface="Souvenir Lt BT" pitchFamily="18" charset="0"/>
              </a:rPr>
              <a:t> </a:t>
            </a:r>
            <a:r>
              <a:rPr lang="en-US" sz="2800" dirty="0" err="1" smtClean="0">
                <a:latin typeface="Souvenir Lt BT" pitchFamily="18" charset="0"/>
              </a:rPr>
              <a:t>keinginan</a:t>
            </a:r>
            <a:r>
              <a:rPr lang="en-US" sz="2800" dirty="0" smtClean="0">
                <a:latin typeface="Souvenir Lt BT" pitchFamily="18" charset="0"/>
              </a:rPr>
              <a:t> </a:t>
            </a:r>
            <a:r>
              <a:rPr lang="en-US" sz="2800" dirty="0" err="1" smtClean="0">
                <a:latin typeface="Souvenir Lt BT" pitchFamily="18" charset="0"/>
              </a:rPr>
              <a:t>saya</a:t>
            </a:r>
            <a:r>
              <a:rPr lang="en-US" sz="2800" dirty="0" smtClean="0">
                <a:latin typeface="Souvenir Lt BT" pitchFamily="18" charset="0"/>
              </a:rPr>
              <a:t> (</a:t>
            </a:r>
            <a:r>
              <a:rPr lang="en-US" sz="2800" dirty="0" err="1" smtClean="0">
                <a:latin typeface="Souvenir Lt BT" pitchFamily="18" charset="0"/>
              </a:rPr>
              <a:t>aktualisasi</a:t>
            </a:r>
            <a:r>
              <a:rPr lang="en-US" sz="2800" dirty="0" smtClean="0">
                <a:latin typeface="Souvenir Lt BT" pitchFamily="18" charset="0"/>
              </a:rPr>
              <a:t> </a:t>
            </a:r>
            <a:r>
              <a:rPr lang="en-US" sz="2800" dirty="0" err="1" smtClean="0">
                <a:latin typeface="Souvenir Lt BT" pitchFamily="18" charset="0"/>
              </a:rPr>
              <a:t>diri</a:t>
            </a:r>
            <a:r>
              <a:rPr lang="en-US" sz="2800" dirty="0" smtClean="0">
                <a:latin typeface="Souvenir Lt BT" pitchFamily="18" charset="0"/>
              </a:rPr>
              <a:t>) </a:t>
            </a:r>
          </a:p>
          <a:p>
            <a:r>
              <a:rPr lang="en-US" sz="2800" dirty="0" err="1" smtClean="0">
                <a:solidFill>
                  <a:srgbClr val="006666"/>
                </a:solidFill>
                <a:latin typeface="Souvenir Lt BT" pitchFamily="18" charset="0"/>
              </a:rPr>
              <a:t>Melainkan</a:t>
            </a:r>
            <a:r>
              <a:rPr lang="en-US" sz="2800" dirty="0" smtClean="0">
                <a:solidFill>
                  <a:srgbClr val="000099"/>
                </a:solidFill>
                <a:latin typeface="Souvenir Lt BT" pitchFamily="18" charset="0"/>
              </a:rPr>
              <a:t> </a:t>
            </a:r>
            <a:r>
              <a:rPr lang="en-US" sz="2800" dirty="0" err="1" smtClean="0">
                <a:latin typeface="Souvenir Lt BT" pitchFamily="18" charset="0"/>
              </a:rPr>
              <a:t>apa</a:t>
            </a:r>
            <a:r>
              <a:rPr lang="en-US" sz="2800" dirty="0" smtClean="0">
                <a:latin typeface="Souvenir Lt BT" pitchFamily="18" charset="0"/>
              </a:rPr>
              <a:t> </a:t>
            </a:r>
            <a:r>
              <a:rPr lang="en-US" sz="2800" dirty="0" err="1" smtClean="0">
                <a:latin typeface="Souvenir Lt BT" pitchFamily="18" charset="0"/>
              </a:rPr>
              <a:t>yg</a:t>
            </a:r>
            <a:r>
              <a:rPr lang="en-US" sz="2800" dirty="0" smtClean="0">
                <a:latin typeface="Souvenir Lt BT" pitchFamily="18" charset="0"/>
              </a:rPr>
              <a:t> </a:t>
            </a:r>
            <a:r>
              <a:rPr lang="en-US" sz="2800" u="sng" dirty="0" smtClean="0">
                <a:latin typeface="Souvenir Lt BT" pitchFamily="18" charset="0"/>
              </a:rPr>
              <a:t>Allah </a:t>
            </a:r>
            <a:r>
              <a:rPr lang="en-US" sz="2800" u="sng" dirty="0" err="1" smtClean="0">
                <a:latin typeface="Souvenir Lt BT" pitchFamily="18" charset="0"/>
              </a:rPr>
              <a:t>ingin</a:t>
            </a:r>
            <a:r>
              <a:rPr lang="en-US" sz="2800" dirty="0" smtClean="0">
                <a:latin typeface="Souvenir Lt BT" pitchFamily="18" charset="0"/>
              </a:rPr>
              <a:t> </a:t>
            </a:r>
            <a:r>
              <a:rPr lang="en-US" sz="2800" dirty="0" err="1" smtClean="0">
                <a:latin typeface="Souvenir Lt BT" pitchFamily="18" charset="0"/>
              </a:rPr>
              <a:t>saya</a:t>
            </a:r>
            <a:r>
              <a:rPr lang="en-US" sz="2800" dirty="0" smtClean="0">
                <a:latin typeface="Souvenir Lt BT" pitchFamily="18" charset="0"/>
              </a:rPr>
              <a:t> </a:t>
            </a:r>
            <a:r>
              <a:rPr lang="en-US" sz="2800" dirty="0" err="1" smtClean="0">
                <a:latin typeface="Souvenir Lt BT" pitchFamily="18" charset="0"/>
              </a:rPr>
              <a:t>kerjakan</a:t>
            </a:r>
            <a:r>
              <a:rPr lang="en-US" sz="2800" dirty="0" smtClean="0">
                <a:latin typeface="Souvenir Lt BT" pitchFamily="18" charset="0"/>
              </a:rPr>
              <a:t> </a:t>
            </a:r>
            <a:r>
              <a:rPr lang="en-US" sz="2800" dirty="0" err="1" smtClean="0">
                <a:latin typeface="Souvenir Lt BT" pitchFamily="18" charset="0"/>
              </a:rPr>
              <a:t>untuk</a:t>
            </a:r>
            <a:r>
              <a:rPr lang="en-US" sz="2800" dirty="0" smtClean="0">
                <a:latin typeface="Souvenir Lt BT" pitchFamily="18" charset="0"/>
              </a:rPr>
              <a:t> </a:t>
            </a:r>
            <a:r>
              <a:rPr lang="en-US" sz="2800" dirty="0" err="1" smtClean="0">
                <a:latin typeface="Souvenir Lt BT" pitchFamily="18" charset="0"/>
              </a:rPr>
              <a:t>menggenapi</a:t>
            </a:r>
            <a:r>
              <a:rPr lang="en-US" sz="2800" dirty="0" smtClean="0">
                <a:latin typeface="Souvenir Lt BT" pitchFamily="18" charset="0"/>
              </a:rPr>
              <a:t> </a:t>
            </a:r>
            <a:r>
              <a:rPr lang="en-US" sz="2800" dirty="0" err="1" smtClean="0">
                <a:latin typeface="Souvenir Lt BT" pitchFamily="18" charset="0"/>
              </a:rPr>
              <a:t>maksud-maksud-Nya</a:t>
            </a:r>
            <a:r>
              <a:rPr lang="en-US" sz="2800" dirty="0" smtClean="0">
                <a:latin typeface="Souvenir Lt BT" pitchFamily="18" charset="0"/>
              </a:rPr>
              <a:t> </a:t>
            </a:r>
            <a:r>
              <a:rPr lang="en-US" sz="2800" dirty="0" err="1" smtClean="0">
                <a:latin typeface="Souvenir Lt BT" pitchFamily="18" charset="0"/>
              </a:rPr>
              <a:t>di</a:t>
            </a:r>
            <a:r>
              <a:rPr lang="en-US" sz="2800" dirty="0" smtClean="0">
                <a:latin typeface="Souvenir Lt BT" pitchFamily="18" charset="0"/>
              </a:rPr>
              <a:t> </a:t>
            </a:r>
            <a:r>
              <a:rPr lang="en-US" sz="2800" dirty="0" err="1" smtClean="0">
                <a:latin typeface="Souvenir Lt BT" pitchFamily="18" charset="0"/>
              </a:rPr>
              <a:t>dalam</a:t>
            </a:r>
            <a:r>
              <a:rPr lang="en-US" sz="2800" dirty="0" smtClean="0">
                <a:latin typeface="Souvenir Lt BT" pitchFamily="18" charset="0"/>
              </a:rPr>
              <a:t> </a:t>
            </a:r>
            <a:r>
              <a:rPr lang="en-US" sz="2800" dirty="0" err="1" smtClean="0">
                <a:latin typeface="Souvenir Lt BT" pitchFamily="18" charset="0"/>
              </a:rPr>
              <a:t>dan</a:t>
            </a:r>
            <a:r>
              <a:rPr lang="en-US" sz="2800" dirty="0" smtClean="0">
                <a:latin typeface="Souvenir Lt BT" pitchFamily="18" charset="0"/>
              </a:rPr>
              <a:t> </a:t>
            </a:r>
            <a:r>
              <a:rPr lang="en-US" sz="2800" dirty="0" err="1" smtClean="0">
                <a:latin typeface="Souvenir Lt BT" pitchFamily="18" charset="0"/>
              </a:rPr>
              <a:t>melalui</a:t>
            </a:r>
            <a:r>
              <a:rPr lang="en-US" sz="2800" dirty="0" smtClean="0">
                <a:latin typeface="Souvenir Lt BT" pitchFamily="18" charset="0"/>
              </a:rPr>
              <a:t> </a:t>
            </a:r>
            <a:r>
              <a:rPr lang="en-US" sz="2800" dirty="0" err="1" smtClean="0">
                <a:latin typeface="Souvenir Lt BT" pitchFamily="18" charset="0"/>
              </a:rPr>
              <a:t>hidup</a:t>
            </a:r>
            <a:r>
              <a:rPr lang="en-US" sz="2800" dirty="0" smtClean="0">
                <a:latin typeface="Souvenir Lt BT" pitchFamily="18" charset="0"/>
              </a:rPr>
              <a:t> </a:t>
            </a:r>
            <a:r>
              <a:rPr lang="en-US" sz="2800" dirty="0" err="1" smtClean="0">
                <a:latin typeface="Souvenir Lt BT" pitchFamily="18" charset="0"/>
              </a:rPr>
              <a:t>saya</a:t>
            </a:r>
            <a:endParaRPr lang="en-US" sz="2800" dirty="0" smtClean="0">
              <a:latin typeface="Souvenir Lt BT"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291">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calcmode="lin" valueType="num">
                                      <p:cBhvr>
                                        <p:cTn id="12"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229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2291">
                                            <p:txEl>
                                              <p:pRg st="1" end="1"/>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p:cTn id="17"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229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2291">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2291">
                                            <p:txEl>
                                              <p:pRg st="3" end="3"/>
                                            </p:txEl>
                                          </p:spTgt>
                                        </p:tgtEl>
                                        <p:attrNameLst>
                                          <p:attrName>style.visibility</p:attrName>
                                        </p:attrNameLst>
                                      </p:cBhvr>
                                      <p:to>
                                        <p:strVal val="visible"/>
                                      </p:to>
                                    </p:set>
                                    <p:anim calcmode="lin" valueType="num">
                                      <p:cBhvr>
                                        <p:cTn id="24" dur="5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2291">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1229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p:cTn id="31" dur="5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2291">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sz="3400" smtClean="0"/>
              <a:t>Hakekat ‘Bekerja’</a:t>
            </a:r>
          </a:p>
        </p:txBody>
      </p:sp>
      <p:sp>
        <p:nvSpPr>
          <p:cNvPr id="13315" name="Rectangle 3"/>
          <p:cNvSpPr>
            <a:spLocks noGrp="1" noChangeArrowheads="1"/>
          </p:cNvSpPr>
          <p:nvPr>
            <p:ph sz="quarter" idx="1"/>
          </p:nvPr>
        </p:nvSpPr>
        <p:spPr/>
        <p:txBody>
          <a:bodyPr/>
          <a:lstStyle/>
          <a:p>
            <a:pPr marL="971550" lvl="1" indent="-514350" algn="ctr" eaLnBrk="1" hangingPunct="1">
              <a:buFont typeface="Wingdings" pitchFamily="2" charset="2"/>
              <a:buNone/>
            </a:pPr>
            <a:endParaRPr lang="en-US" sz="2800" dirty="0" smtClean="0"/>
          </a:p>
          <a:p>
            <a:pPr marL="971550" lvl="1" indent="-514350" algn="ctr" eaLnBrk="1" hangingPunct="1">
              <a:lnSpc>
                <a:spcPct val="120000"/>
              </a:lnSpc>
              <a:buFont typeface="Wingdings" pitchFamily="2" charset="2"/>
              <a:buNone/>
            </a:pPr>
            <a:r>
              <a:rPr lang="en-US" sz="2800" dirty="0" smtClean="0"/>
              <a:t>	</a:t>
            </a:r>
            <a:r>
              <a:rPr lang="en-US" sz="2800" dirty="0" err="1" smtClean="0"/>
              <a:t>Bekerja</a:t>
            </a:r>
            <a:r>
              <a:rPr lang="en-US" sz="2800" dirty="0" smtClean="0"/>
              <a:t> </a:t>
            </a:r>
            <a:r>
              <a:rPr lang="en-US" sz="2800" dirty="0" err="1" smtClean="0">
                <a:solidFill>
                  <a:srgbClr val="0033CC"/>
                </a:solidFill>
              </a:rPr>
              <a:t>terutama</a:t>
            </a:r>
            <a:r>
              <a:rPr lang="en-US" sz="2800" dirty="0" smtClean="0"/>
              <a:t> </a:t>
            </a:r>
            <a:r>
              <a:rPr lang="en-US" sz="2800" dirty="0" err="1" smtClean="0"/>
              <a:t>sebagai</a:t>
            </a:r>
            <a:r>
              <a:rPr lang="en-US" sz="2800" dirty="0" smtClean="0"/>
              <a:t> </a:t>
            </a:r>
            <a:r>
              <a:rPr lang="en-US" sz="2800" dirty="0" err="1" smtClean="0">
                <a:solidFill>
                  <a:srgbClr val="0033CC"/>
                </a:solidFill>
              </a:rPr>
              <a:t>ibadah</a:t>
            </a:r>
            <a:r>
              <a:rPr lang="en-US" sz="2800" dirty="0" smtClean="0">
                <a:solidFill>
                  <a:srgbClr val="0033CC"/>
                </a:solidFill>
              </a:rPr>
              <a:t> </a:t>
            </a:r>
            <a:r>
              <a:rPr lang="en-US" sz="2800" dirty="0" err="1" smtClean="0">
                <a:solidFill>
                  <a:srgbClr val="0033CC"/>
                </a:solidFill>
              </a:rPr>
              <a:t>kepada</a:t>
            </a:r>
            <a:r>
              <a:rPr lang="en-US" sz="2800" dirty="0" smtClean="0"/>
              <a:t> </a:t>
            </a:r>
            <a:r>
              <a:rPr lang="en-US" sz="2800" dirty="0" smtClean="0">
                <a:solidFill>
                  <a:srgbClr val="0033CC"/>
                </a:solidFill>
              </a:rPr>
              <a:t>Allah</a:t>
            </a:r>
            <a:r>
              <a:rPr lang="en-US" sz="2800" dirty="0" smtClean="0"/>
              <a:t> </a:t>
            </a:r>
            <a:r>
              <a:rPr lang="en-US" sz="2800" dirty="0" err="1" smtClean="0"/>
              <a:t>dan</a:t>
            </a:r>
            <a:r>
              <a:rPr lang="en-US" sz="2800" dirty="0" smtClean="0"/>
              <a:t> </a:t>
            </a:r>
            <a:r>
              <a:rPr lang="en-US" sz="2800" dirty="0" err="1" smtClean="0"/>
              <a:t>untuk</a:t>
            </a:r>
            <a:r>
              <a:rPr lang="en-US" sz="2800" dirty="0" smtClean="0"/>
              <a:t> </a:t>
            </a:r>
            <a:r>
              <a:rPr lang="en-US" sz="2800" dirty="0" err="1" smtClean="0">
                <a:solidFill>
                  <a:srgbClr val="0033CC"/>
                </a:solidFill>
              </a:rPr>
              <a:t>berkarya</a:t>
            </a:r>
            <a:r>
              <a:rPr lang="en-US" sz="2800" dirty="0" smtClean="0">
                <a:solidFill>
                  <a:srgbClr val="0033CC"/>
                </a:solidFill>
              </a:rPr>
              <a:t> </a:t>
            </a:r>
            <a:r>
              <a:rPr lang="en-US" sz="2800" dirty="0" err="1" smtClean="0">
                <a:solidFill>
                  <a:srgbClr val="0033CC"/>
                </a:solidFill>
              </a:rPr>
              <a:t>bagi</a:t>
            </a:r>
            <a:r>
              <a:rPr lang="en-US" sz="2800" dirty="0" smtClean="0"/>
              <a:t> </a:t>
            </a:r>
            <a:r>
              <a:rPr lang="en-US" sz="2800" dirty="0" err="1" smtClean="0">
                <a:solidFill>
                  <a:srgbClr val="0033CC"/>
                </a:solidFill>
              </a:rPr>
              <a:t>sesama</a:t>
            </a:r>
            <a:r>
              <a:rPr lang="en-US" sz="2800" dirty="0" smtClean="0">
                <a:solidFill>
                  <a:srgbClr val="0033CC"/>
                </a:solidFill>
              </a:rPr>
              <a:t>, </a:t>
            </a:r>
            <a:r>
              <a:rPr lang="en-US" sz="2800" dirty="0" err="1" smtClean="0"/>
              <a:t>bukan</a:t>
            </a:r>
            <a:r>
              <a:rPr lang="en-US" sz="2800" dirty="0" smtClean="0"/>
              <a:t> </a:t>
            </a:r>
            <a:r>
              <a:rPr lang="en-US" sz="2800" dirty="0" err="1" smtClean="0"/>
              <a:t>terutama</a:t>
            </a:r>
            <a:r>
              <a:rPr lang="en-US" sz="2800" dirty="0" smtClean="0"/>
              <a:t> </a:t>
            </a:r>
            <a:r>
              <a:rPr lang="en-US" sz="2800" dirty="0" err="1" smtClean="0"/>
              <a:t>untuk</a:t>
            </a:r>
            <a:r>
              <a:rPr lang="en-US" sz="2800" dirty="0" smtClean="0"/>
              <a:t> </a:t>
            </a:r>
            <a:r>
              <a:rPr lang="en-US" sz="2800" dirty="0" err="1" smtClean="0"/>
              <a:t>memenuhi</a:t>
            </a:r>
            <a:r>
              <a:rPr lang="en-US" sz="2800" dirty="0" smtClean="0"/>
              <a:t> </a:t>
            </a:r>
            <a:r>
              <a:rPr lang="en-US" sz="2800" dirty="0" err="1" smtClean="0"/>
              <a:t>kebutuhan</a:t>
            </a:r>
            <a:r>
              <a:rPr lang="en-US" sz="2800" dirty="0" smtClean="0"/>
              <a:t> </a:t>
            </a:r>
            <a:r>
              <a:rPr lang="en-US" sz="2800" dirty="0" err="1" smtClean="0"/>
              <a:t>diri</a:t>
            </a:r>
            <a:r>
              <a:rPr lang="en-US" sz="2800" dirty="0" smtClean="0"/>
              <a:t> </a:t>
            </a:r>
            <a:r>
              <a:rPr lang="en-US" sz="2800" dirty="0" err="1" smtClean="0"/>
              <a:t>sendiri</a:t>
            </a:r>
            <a:endParaRPr lang="en-US" sz="2800" dirty="0" smtClean="0"/>
          </a:p>
          <a:p>
            <a:pPr marL="971550" lvl="1" indent="-514350" algn="ctr" eaLnBrk="1" hangingPunct="1">
              <a:lnSpc>
                <a:spcPct val="120000"/>
              </a:lnSpc>
              <a:buFont typeface="Wingdings" pitchFamily="2" charset="2"/>
              <a:buNone/>
            </a:pPr>
            <a:endParaRPr lang="en-US" dirty="0" smtClean="0"/>
          </a:p>
          <a:p>
            <a:pPr marL="971550" lvl="1" indent="-514350" algn="ctr" eaLnBrk="1" hangingPunct="1">
              <a:lnSpc>
                <a:spcPct val="120000"/>
              </a:lnSpc>
              <a:buFont typeface="Wingdings" pitchFamily="2" charset="2"/>
              <a:buNone/>
            </a:pPr>
            <a:r>
              <a:rPr lang="en-US" dirty="0" err="1" smtClean="0"/>
              <a:t>Jadi</a:t>
            </a:r>
            <a:r>
              <a:rPr lang="en-US" dirty="0" smtClean="0"/>
              <a:t> </a:t>
            </a:r>
            <a:r>
              <a:rPr lang="en-US" dirty="0" err="1" smtClean="0"/>
              <a:t>apa</a:t>
            </a:r>
            <a:r>
              <a:rPr lang="en-US" dirty="0" smtClean="0"/>
              <a:t> </a:t>
            </a:r>
            <a:r>
              <a:rPr lang="en-US" dirty="0" err="1" smtClean="0"/>
              <a:t>hubungan</a:t>
            </a:r>
            <a:r>
              <a:rPr lang="en-US" dirty="0" smtClean="0"/>
              <a:t> </a:t>
            </a:r>
            <a:r>
              <a:rPr lang="en-US" dirty="0" err="1" smtClean="0"/>
              <a:t>antara</a:t>
            </a:r>
            <a:r>
              <a:rPr lang="en-US" dirty="0" smtClean="0"/>
              <a:t> </a:t>
            </a:r>
            <a:r>
              <a:rPr lang="en-US" dirty="0" err="1" smtClean="0"/>
              <a:t>bekerja</a:t>
            </a:r>
            <a:r>
              <a:rPr lang="en-US" dirty="0" smtClean="0"/>
              <a:t> </a:t>
            </a:r>
            <a:r>
              <a:rPr lang="en-US" dirty="0" err="1" smtClean="0"/>
              <a:t>dengan</a:t>
            </a:r>
            <a:r>
              <a:rPr lang="en-US" dirty="0" smtClean="0"/>
              <a:t> </a:t>
            </a:r>
            <a:r>
              <a:rPr lang="en-US" dirty="0" err="1" smtClean="0"/>
              <a:t>visi</a:t>
            </a:r>
            <a:r>
              <a:rPr lang="en-US" dirty="0" smtClean="0"/>
              <a:t>?</a:t>
            </a:r>
            <a:endParaRPr lang="en-US" sz="2800" dirty="0" smtClean="0"/>
          </a:p>
          <a:p>
            <a:pPr marL="971550" lvl="1" indent="-514350" eaLnBrk="1" hangingPunct="1"/>
            <a:endParaRPr lang="en-US" sz="2800" dirty="0" smtClean="0"/>
          </a:p>
        </p:txBody>
      </p:sp>
      <p:pic>
        <p:nvPicPr>
          <p:cNvPr id="13316" name="Picture 4" descr="J0283223"/>
          <p:cNvPicPr>
            <a:picLocks noChangeAspect="1" noChangeArrowheads="1" noCrop="1"/>
          </p:cNvPicPr>
          <p:nvPr/>
        </p:nvPicPr>
        <p:blipFill>
          <a:blip r:embed="rId2"/>
          <a:srcRect/>
          <a:stretch>
            <a:fillRect/>
          </a:stretch>
        </p:blipFill>
        <p:spPr bwMode="auto">
          <a:xfrm>
            <a:off x="381000" y="304800"/>
            <a:ext cx="1738313" cy="1876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noFill/>
        </p:spPr>
        <p:txBody>
          <a:bodyPr/>
          <a:lstStyle/>
          <a:p>
            <a:pPr algn="ctr" eaLnBrk="1" hangingPunct="1"/>
            <a:r>
              <a:rPr lang="en-US" sz="3400" smtClean="0"/>
              <a:t>Kerja dan Sabat</a:t>
            </a:r>
          </a:p>
        </p:txBody>
      </p:sp>
      <p:sp>
        <p:nvSpPr>
          <p:cNvPr id="14338" name="Rectangle 3"/>
          <p:cNvSpPr>
            <a:spLocks noGrp="1" noChangeArrowheads="1"/>
          </p:cNvSpPr>
          <p:nvPr>
            <p:ph sz="quarter" idx="1"/>
          </p:nvPr>
        </p:nvSpPr>
        <p:spPr/>
        <p:txBody>
          <a:bodyPr/>
          <a:lstStyle/>
          <a:p>
            <a:pPr eaLnBrk="1" hangingPunct="1">
              <a:buFont typeface="Wingdings" pitchFamily="2" charset="2"/>
              <a:buNone/>
            </a:pPr>
            <a:r>
              <a:rPr lang="en-US" sz="2800" smtClean="0"/>
              <a:t>	</a:t>
            </a:r>
            <a:r>
              <a:rPr lang="en-US" sz="2000" i="1" smtClean="0"/>
              <a:t>Tetaplah ingat dan kuduskanlah hari Sabat, seperti yang diperintahkan kepadamu oleh TUHAN, Allahmu.</a:t>
            </a:r>
          </a:p>
          <a:p>
            <a:pPr eaLnBrk="1" hangingPunct="1">
              <a:buFont typeface="Wingdings" pitchFamily="2" charset="2"/>
              <a:buNone/>
            </a:pPr>
            <a:r>
              <a:rPr lang="en-US" sz="2000" i="1" smtClean="0"/>
              <a:t>	Enam hari lamanya engkau akan bekerja dan melakukan segala pekerjaanmu, tetapi hari ketujuh adalah hari Sabat TUHAN, Allahmu; maka jangan melakukan sesuatu pekerjaan, engkau atau anakmu laki-laki, atau anakmu perempuan, atau hambamu laki-laki, atau hambamu perempuan, atau lembumu, atau keledaimu, atau hewanmu yang mana pun, atau orang asing yang di tempat kediamanmu, supaya hambamu laki-laki dan hambamu perempuan berhenti seperti engkau juga.</a:t>
            </a:r>
          </a:p>
          <a:p>
            <a:pPr eaLnBrk="1" hangingPunct="1">
              <a:buFont typeface="Wingdings" pitchFamily="2" charset="2"/>
              <a:buNone/>
            </a:pPr>
            <a:r>
              <a:rPr lang="en-US" sz="2000" i="1" smtClean="0"/>
              <a:t>							Ul. 5:12-14</a:t>
            </a:r>
          </a:p>
          <a:p>
            <a:pPr eaLnBrk="1" hangingPunct="1"/>
            <a:endParaRPr lang="en-US" sz="2000" i="1" smtClean="0"/>
          </a:p>
          <a:p>
            <a:pPr eaLnBrk="1" hangingPunct="1">
              <a:buFont typeface="Wingdings" pitchFamily="2" charset="2"/>
              <a:buNone/>
            </a:pPr>
            <a:endParaRPr lang="en-US" sz="28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0"/>
            <a:ext cx="8229600" cy="1139825"/>
          </a:xfrm>
        </p:spPr>
        <p:txBody>
          <a:bodyPr/>
          <a:lstStyle/>
          <a:p>
            <a:pPr algn="ctr" eaLnBrk="1" hangingPunct="1"/>
            <a:r>
              <a:rPr lang="en-US" sz="4800" dirty="0" err="1" smtClean="0">
                <a:solidFill>
                  <a:schemeClr val="tx2">
                    <a:lumMod val="75000"/>
                  </a:schemeClr>
                </a:solidFill>
              </a:rPr>
              <a:t>Mengapa</a:t>
            </a:r>
            <a:r>
              <a:rPr lang="en-US" sz="4800" dirty="0" smtClean="0">
                <a:solidFill>
                  <a:schemeClr val="tx2">
                    <a:lumMod val="75000"/>
                  </a:schemeClr>
                </a:solidFill>
              </a:rPr>
              <a:t> </a:t>
            </a:r>
            <a:r>
              <a:rPr lang="en-US" sz="4800" dirty="0" err="1" smtClean="0">
                <a:solidFill>
                  <a:schemeClr val="tx2">
                    <a:lumMod val="75000"/>
                  </a:schemeClr>
                </a:solidFill>
              </a:rPr>
              <a:t>Sabat</a:t>
            </a:r>
            <a:r>
              <a:rPr lang="en-US" sz="4800" dirty="0" smtClean="0">
                <a:solidFill>
                  <a:schemeClr val="tx2">
                    <a:lumMod val="75000"/>
                  </a:schemeClr>
                </a:solidFill>
              </a:rPr>
              <a:t> </a:t>
            </a:r>
            <a:r>
              <a:rPr lang="en-US" sz="4800" dirty="0" err="1" smtClean="0">
                <a:solidFill>
                  <a:schemeClr val="tx2">
                    <a:lumMod val="75000"/>
                  </a:schemeClr>
                </a:solidFill>
              </a:rPr>
              <a:t>perlu</a:t>
            </a:r>
            <a:r>
              <a:rPr lang="en-US" sz="4800" dirty="0" smtClean="0">
                <a:solidFill>
                  <a:schemeClr val="tx2">
                    <a:lumMod val="75000"/>
                  </a:schemeClr>
                </a:solidFill>
              </a:rPr>
              <a:t>?</a:t>
            </a:r>
          </a:p>
        </p:txBody>
      </p:sp>
      <p:sp>
        <p:nvSpPr>
          <p:cNvPr id="15363" name="Rectangle 3"/>
          <p:cNvSpPr>
            <a:spLocks noGrp="1" noChangeArrowheads="1"/>
          </p:cNvSpPr>
          <p:nvPr>
            <p:ph sz="quarter" idx="1"/>
          </p:nvPr>
        </p:nvSpPr>
        <p:spPr>
          <a:xfrm>
            <a:off x="457200" y="1600200"/>
            <a:ext cx="8229600" cy="4800600"/>
          </a:xfrm>
        </p:spPr>
        <p:txBody>
          <a:bodyPr>
            <a:normAutofit/>
          </a:bodyPr>
          <a:lstStyle/>
          <a:p>
            <a:pPr marL="609600" indent="-609600" eaLnBrk="1" hangingPunct="1">
              <a:buFontTx/>
              <a:buAutoNum type="arabicPeriod"/>
            </a:pPr>
            <a:r>
              <a:rPr lang="en-US" sz="2400" dirty="0" err="1" smtClean="0">
                <a:solidFill>
                  <a:srgbClr val="000099"/>
                </a:solidFill>
              </a:rPr>
              <a:t>Pengakuan</a:t>
            </a:r>
            <a:r>
              <a:rPr lang="en-US" sz="2400" dirty="0" smtClean="0">
                <a:solidFill>
                  <a:srgbClr val="000099"/>
                </a:solidFill>
              </a:rPr>
              <a:t> </a:t>
            </a:r>
            <a:r>
              <a:rPr lang="en-US" sz="2400" dirty="0" err="1" smtClean="0">
                <a:solidFill>
                  <a:srgbClr val="000099"/>
                </a:solidFill>
              </a:rPr>
              <a:t>iman</a:t>
            </a:r>
            <a:endParaRPr lang="en-US" sz="2400" dirty="0" smtClean="0">
              <a:solidFill>
                <a:srgbClr val="000099"/>
              </a:solidFill>
            </a:endParaRPr>
          </a:p>
          <a:p>
            <a:pPr marL="1371600" lvl="2" indent="-457200" eaLnBrk="1" hangingPunct="1">
              <a:spcBef>
                <a:spcPct val="30000"/>
              </a:spcBef>
              <a:spcAft>
                <a:spcPct val="20000"/>
              </a:spcAft>
            </a:pPr>
            <a:r>
              <a:rPr lang="en-US" sz="2100" i="1" dirty="0" err="1" smtClean="0"/>
              <a:t>Lihat</a:t>
            </a:r>
            <a:r>
              <a:rPr lang="en-US" sz="2100" i="1" dirty="0" smtClean="0"/>
              <a:t> </a:t>
            </a:r>
            <a:r>
              <a:rPr lang="en-US" sz="2100" i="1" dirty="0" err="1" smtClean="0"/>
              <a:t>kisah</a:t>
            </a:r>
            <a:r>
              <a:rPr lang="en-US" sz="2100" i="1" dirty="0" smtClean="0"/>
              <a:t> </a:t>
            </a:r>
            <a:r>
              <a:rPr lang="en-US" sz="2100" i="1" dirty="0" err="1" smtClean="0"/>
              <a:t>tentang</a:t>
            </a:r>
            <a:r>
              <a:rPr lang="en-US" sz="2100" i="1" dirty="0" smtClean="0"/>
              <a:t> manna (</a:t>
            </a:r>
            <a:r>
              <a:rPr lang="en-US" sz="2100" i="1" dirty="0" err="1" smtClean="0"/>
              <a:t>Kel</a:t>
            </a:r>
            <a:r>
              <a:rPr lang="en-US" sz="2100" i="1" dirty="0" smtClean="0"/>
              <a:t> 16:16-24)</a:t>
            </a:r>
          </a:p>
          <a:p>
            <a:pPr marL="1371600" lvl="2" indent="-457200" eaLnBrk="1" hangingPunct="1">
              <a:spcBef>
                <a:spcPct val="30000"/>
              </a:spcBef>
              <a:spcAft>
                <a:spcPct val="20000"/>
              </a:spcAft>
            </a:pPr>
            <a:r>
              <a:rPr lang="en-US" sz="2100" i="1" dirty="0" smtClean="0"/>
              <a:t>By </a:t>
            </a:r>
            <a:r>
              <a:rPr lang="en-US" sz="2100" i="1" dirty="0" err="1" smtClean="0"/>
              <a:t>practising</a:t>
            </a:r>
            <a:r>
              <a:rPr lang="en-US" sz="2100" i="1" dirty="0" smtClean="0"/>
              <a:t> Sabbath rest, we are affirming that we are not defined by what we do or by what we accomplish</a:t>
            </a:r>
          </a:p>
          <a:p>
            <a:pPr marL="1371600" lvl="2" indent="-457200" eaLnBrk="1" hangingPunct="1">
              <a:spcBef>
                <a:spcPct val="30000"/>
              </a:spcBef>
              <a:spcAft>
                <a:spcPct val="20000"/>
              </a:spcAft>
            </a:pPr>
            <a:r>
              <a:rPr lang="en-US" sz="2100" i="1" dirty="0" smtClean="0"/>
              <a:t>We are not made for work, we are ultimately made for God.</a:t>
            </a:r>
          </a:p>
          <a:p>
            <a:pPr marL="609600" indent="-609600" eaLnBrk="1" hangingPunct="1">
              <a:buFontTx/>
              <a:buAutoNum type="arabicPeriod"/>
            </a:pPr>
            <a:r>
              <a:rPr lang="en-US" sz="2400" dirty="0" err="1" smtClean="0">
                <a:solidFill>
                  <a:srgbClr val="000099"/>
                </a:solidFill>
              </a:rPr>
              <a:t>Pemulihan</a:t>
            </a:r>
            <a:r>
              <a:rPr lang="en-US" sz="2400" dirty="0" smtClean="0">
                <a:solidFill>
                  <a:srgbClr val="000099"/>
                </a:solidFill>
              </a:rPr>
              <a:t> </a:t>
            </a:r>
            <a:r>
              <a:rPr lang="en-US" sz="2400" dirty="0" err="1" smtClean="0">
                <a:solidFill>
                  <a:srgbClr val="000099"/>
                </a:solidFill>
              </a:rPr>
              <a:t>fisik</a:t>
            </a:r>
            <a:r>
              <a:rPr lang="en-US" sz="2400" dirty="0" smtClean="0">
                <a:solidFill>
                  <a:srgbClr val="000099"/>
                </a:solidFill>
              </a:rPr>
              <a:t> </a:t>
            </a:r>
            <a:r>
              <a:rPr lang="en-US" sz="2400" dirty="0" err="1" smtClean="0">
                <a:solidFill>
                  <a:srgbClr val="000099"/>
                </a:solidFill>
              </a:rPr>
              <a:t>dan</a:t>
            </a:r>
            <a:r>
              <a:rPr lang="en-US" sz="2400" dirty="0" smtClean="0">
                <a:solidFill>
                  <a:srgbClr val="000099"/>
                </a:solidFill>
              </a:rPr>
              <a:t> mental</a:t>
            </a:r>
            <a:r>
              <a:rPr lang="en-US" sz="2400" dirty="0" smtClean="0"/>
              <a:t> </a:t>
            </a:r>
          </a:p>
          <a:p>
            <a:pPr marL="1371600" lvl="2" indent="-457200" eaLnBrk="1" hangingPunct="1">
              <a:spcAft>
                <a:spcPct val="30000"/>
              </a:spcAft>
              <a:buFontTx/>
              <a:buChar char="o"/>
            </a:pPr>
            <a:r>
              <a:rPr lang="en-US" sz="2100" i="1" dirty="0" err="1" smtClean="0"/>
              <a:t>Ilt</a:t>
            </a:r>
            <a:r>
              <a:rPr lang="en-US" sz="2100" i="1" dirty="0" smtClean="0"/>
              <a:t>. </a:t>
            </a:r>
            <a:r>
              <a:rPr lang="en-US" sz="2100" i="1" dirty="0" err="1" smtClean="0"/>
              <a:t>Mengasah</a:t>
            </a:r>
            <a:r>
              <a:rPr lang="en-US" sz="2100" i="1" dirty="0" smtClean="0"/>
              <a:t> </a:t>
            </a:r>
            <a:r>
              <a:rPr lang="en-US" sz="2100" i="1" dirty="0" err="1" smtClean="0"/>
              <a:t>gergaji</a:t>
            </a:r>
            <a:r>
              <a:rPr lang="en-US" sz="2100" i="1" dirty="0" smtClean="0"/>
              <a:t> </a:t>
            </a:r>
            <a:r>
              <a:rPr lang="en-US" sz="2100" i="1" dirty="0" err="1" smtClean="0"/>
              <a:t>dalam</a:t>
            </a:r>
            <a:r>
              <a:rPr lang="en-US" sz="2100" i="1" dirty="0" smtClean="0"/>
              <a:t> The seven Habits</a:t>
            </a:r>
          </a:p>
          <a:p>
            <a:pPr marL="609600" indent="-609600" eaLnBrk="1" hangingPunct="1">
              <a:buFontTx/>
              <a:buAutoNum type="arabicPeriod"/>
            </a:pPr>
            <a:r>
              <a:rPr lang="en-US" sz="2400" dirty="0" err="1" smtClean="0">
                <a:solidFill>
                  <a:srgbClr val="000099"/>
                </a:solidFill>
              </a:rPr>
              <a:t>Keutuhan</a:t>
            </a:r>
            <a:r>
              <a:rPr lang="en-US" sz="2400" dirty="0" smtClean="0">
                <a:solidFill>
                  <a:srgbClr val="000099"/>
                </a:solidFill>
              </a:rPr>
              <a:t> </a:t>
            </a:r>
            <a:r>
              <a:rPr lang="en-US" sz="2400" dirty="0" err="1" smtClean="0">
                <a:solidFill>
                  <a:srgbClr val="000099"/>
                </a:solidFill>
              </a:rPr>
              <a:t>hidup</a:t>
            </a:r>
            <a:endParaRPr lang="en-US" sz="2400" dirty="0" smtClean="0">
              <a:solidFill>
                <a:srgbClr val="000099"/>
              </a:solidFill>
            </a:endParaRPr>
          </a:p>
          <a:p>
            <a:pPr marL="1371600" lvl="2" indent="-457200" eaLnBrk="1" hangingPunct="1">
              <a:buFontTx/>
              <a:buChar char="o"/>
            </a:pPr>
            <a:r>
              <a:rPr lang="en-US" sz="2100" i="1" dirty="0" smtClean="0"/>
              <a:t>5 area </a:t>
            </a:r>
            <a:r>
              <a:rPr lang="en-US" sz="2100" i="1" dirty="0" err="1" smtClean="0"/>
              <a:t>utama</a:t>
            </a:r>
            <a:r>
              <a:rPr lang="en-US" sz="2100" i="1" dirty="0" smtClean="0"/>
              <a:t> </a:t>
            </a:r>
            <a:r>
              <a:rPr lang="en-US" sz="2100" i="1" dirty="0" err="1" smtClean="0"/>
              <a:t>hidup</a:t>
            </a:r>
            <a:r>
              <a:rPr lang="en-US" sz="2100" i="1" dirty="0" smtClean="0"/>
              <a:t> </a:t>
            </a:r>
            <a:r>
              <a:rPr lang="en-US" sz="2100" i="1" dirty="0" err="1" smtClean="0"/>
              <a:t>manusia</a:t>
            </a:r>
            <a:r>
              <a:rPr lang="en-US" sz="2100" i="1" dirty="0" smtClean="0"/>
              <a:t> </a:t>
            </a:r>
            <a:r>
              <a:rPr lang="en-US" sz="2100" i="1" dirty="0" err="1" smtClean="0"/>
              <a:t>yg</a:t>
            </a:r>
            <a:r>
              <a:rPr lang="en-US" sz="2100" i="1" dirty="0" smtClean="0"/>
              <a:t> </a:t>
            </a:r>
            <a:r>
              <a:rPr lang="en-US" sz="2100" i="1" dirty="0" err="1" smtClean="0"/>
              <a:t>digambarkan</a:t>
            </a:r>
            <a:r>
              <a:rPr lang="en-US" sz="2100" i="1" dirty="0" smtClean="0"/>
              <a:t> </a:t>
            </a:r>
            <a:r>
              <a:rPr lang="en-US" sz="2100" i="1" dirty="0" err="1" smtClean="0"/>
              <a:t>dalam</a:t>
            </a:r>
            <a:r>
              <a:rPr lang="en-US" sz="2100" i="1" dirty="0" smtClean="0"/>
              <a:t> PB: </a:t>
            </a:r>
            <a:r>
              <a:rPr lang="en-US" sz="2100" i="1" dirty="0" err="1" smtClean="0"/>
              <a:t>kehidupan</a:t>
            </a:r>
            <a:r>
              <a:rPr lang="en-US" sz="2100" i="1" dirty="0" smtClean="0"/>
              <a:t> </a:t>
            </a:r>
            <a:r>
              <a:rPr lang="en-US" sz="2100" i="1" dirty="0" err="1" smtClean="0"/>
              <a:t>pribadi</a:t>
            </a:r>
            <a:r>
              <a:rPr lang="en-US" sz="2100" i="1" dirty="0" smtClean="0"/>
              <a:t>, </a:t>
            </a:r>
            <a:r>
              <a:rPr lang="en-US" sz="2100" i="1" dirty="0" err="1" smtClean="0"/>
              <a:t>keluarga</a:t>
            </a:r>
            <a:r>
              <a:rPr lang="en-US" sz="2100" i="1" dirty="0" smtClean="0"/>
              <a:t>, </a:t>
            </a:r>
            <a:r>
              <a:rPr lang="en-US" sz="2100" i="1" dirty="0" err="1" smtClean="0"/>
              <a:t>pekerjaan</a:t>
            </a:r>
            <a:r>
              <a:rPr lang="en-US" sz="2100" i="1" dirty="0" smtClean="0"/>
              <a:t>, </a:t>
            </a:r>
            <a:r>
              <a:rPr lang="en-US" sz="2100" i="1" dirty="0" err="1" smtClean="0"/>
              <a:t>kehidupan</a:t>
            </a:r>
            <a:r>
              <a:rPr lang="en-US" sz="2100" i="1" dirty="0" smtClean="0"/>
              <a:t> </a:t>
            </a:r>
            <a:r>
              <a:rPr lang="en-US" sz="2100" i="1" dirty="0" err="1" smtClean="0"/>
              <a:t>gerejawi</a:t>
            </a:r>
            <a:r>
              <a:rPr lang="en-US" sz="2100" i="1" dirty="0" smtClean="0"/>
              <a:t>, </a:t>
            </a:r>
            <a:r>
              <a:rPr lang="en-US" sz="2100" i="1" dirty="0" err="1" smtClean="0"/>
              <a:t>dan</a:t>
            </a:r>
            <a:r>
              <a:rPr lang="en-US" sz="2100" i="1" dirty="0" smtClean="0"/>
              <a:t> </a:t>
            </a:r>
            <a:r>
              <a:rPr lang="en-US" sz="2100" i="1" dirty="0" err="1" smtClean="0"/>
              <a:t>kehidupan</a:t>
            </a:r>
            <a:r>
              <a:rPr lang="en-US" sz="2100" i="1" dirty="0" smtClean="0"/>
              <a:t> </a:t>
            </a:r>
            <a:r>
              <a:rPr lang="en-US" sz="2100" i="1" dirty="0" err="1" smtClean="0"/>
              <a:t>bermasyarakat</a:t>
            </a:r>
            <a:endParaRPr lang="en-US" sz="2100" i="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363">
                                            <p:txEl>
                                              <p:pRg st="5" end="5"/>
                                            </p:txEl>
                                          </p:spTgt>
                                        </p:tgtEl>
                                        <p:attrNameLst>
                                          <p:attrName>style.visibility</p:attrName>
                                        </p:attrNameLst>
                                      </p:cBhvr>
                                      <p:to>
                                        <p:strVal val="visible"/>
                                      </p:to>
                                    </p:set>
                                    <p:anim calcmode="lin" valueType="num">
                                      <p:cBhvr additive="base">
                                        <p:cTn id="29"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5363">
                                            <p:txEl>
                                              <p:pRg st="6" end="6"/>
                                            </p:txEl>
                                          </p:spTgt>
                                        </p:tgtEl>
                                        <p:attrNameLst>
                                          <p:attrName>style.visibility</p:attrName>
                                        </p:attrNameLst>
                                      </p:cBhvr>
                                      <p:to>
                                        <p:strVal val="visible"/>
                                      </p:to>
                                    </p:set>
                                    <p:anim calcmode="lin" valueType="num">
                                      <p:cBhvr additive="base">
                                        <p:cTn id="35"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363">
                                            <p:txEl>
                                              <p:pRg st="7" end="7"/>
                                            </p:txEl>
                                          </p:spTgt>
                                        </p:tgtEl>
                                        <p:attrNameLst>
                                          <p:attrName>style.visibility</p:attrName>
                                        </p:attrNameLst>
                                      </p:cBhvr>
                                      <p:to>
                                        <p:strVal val="visible"/>
                                      </p:to>
                                    </p:set>
                                    <p:anim calcmode="lin" valueType="num">
                                      <p:cBhvr additive="base">
                                        <p:cTn id="39"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noFill/>
        </p:spPr>
        <p:txBody>
          <a:bodyPr/>
          <a:lstStyle/>
          <a:p>
            <a:pPr algn="ctr" eaLnBrk="1" hangingPunct="1"/>
            <a:r>
              <a:rPr lang="en-US" smtClean="0"/>
              <a:t>Relasi dalam Pekerjaan</a:t>
            </a:r>
          </a:p>
        </p:txBody>
      </p:sp>
      <p:sp>
        <p:nvSpPr>
          <p:cNvPr id="16386" name="Rectangle 3"/>
          <p:cNvSpPr>
            <a:spLocks noGrp="1" noChangeArrowheads="1"/>
          </p:cNvSpPr>
          <p:nvPr>
            <p:ph sz="quarter" idx="1"/>
          </p:nvPr>
        </p:nvSpPr>
        <p:spPr>
          <a:xfrm>
            <a:off x="457200" y="1600200"/>
            <a:ext cx="8458200" cy="4953000"/>
          </a:xfrm>
        </p:spPr>
        <p:txBody>
          <a:bodyPr/>
          <a:lstStyle/>
          <a:p>
            <a:pPr eaLnBrk="1" hangingPunct="1">
              <a:lnSpc>
                <a:spcPct val="80000"/>
              </a:lnSpc>
              <a:buFont typeface="Wingdings" pitchFamily="2" charset="2"/>
              <a:buNone/>
            </a:pPr>
            <a:r>
              <a:rPr lang="en-US" sz="2000" i="1" dirty="0" err="1" smtClean="0">
                <a:solidFill>
                  <a:srgbClr val="990000"/>
                </a:solidFill>
              </a:rPr>
              <a:t>Hai</a:t>
            </a:r>
            <a:r>
              <a:rPr lang="en-US" sz="2000" i="1" dirty="0" smtClean="0">
                <a:solidFill>
                  <a:srgbClr val="990000"/>
                </a:solidFill>
              </a:rPr>
              <a:t> </a:t>
            </a:r>
            <a:r>
              <a:rPr lang="en-US" sz="2000" i="1" dirty="0" err="1" smtClean="0">
                <a:solidFill>
                  <a:srgbClr val="990000"/>
                </a:solidFill>
              </a:rPr>
              <a:t>hamba-hamba</a:t>
            </a:r>
            <a:r>
              <a:rPr lang="en-US" sz="2000" i="1" dirty="0" smtClean="0"/>
              <a:t>, </a:t>
            </a:r>
            <a:r>
              <a:rPr lang="en-US" sz="2000" i="1" dirty="0" err="1" smtClean="0"/>
              <a:t>taatilah</a:t>
            </a:r>
            <a:r>
              <a:rPr lang="en-US" sz="2000" i="1" dirty="0" smtClean="0"/>
              <a:t> </a:t>
            </a:r>
            <a:r>
              <a:rPr lang="en-US" sz="2000" i="1" dirty="0" err="1" smtClean="0"/>
              <a:t>tuanmu</a:t>
            </a:r>
            <a:r>
              <a:rPr lang="en-US" sz="2000" i="1" dirty="0" smtClean="0"/>
              <a:t> yang </a:t>
            </a:r>
            <a:r>
              <a:rPr lang="en-US" sz="2000" i="1" dirty="0" err="1" smtClean="0"/>
              <a:t>di</a:t>
            </a:r>
            <a:r>
              <a:rPr lang="en-US" sz="2000" i="1" dirty="0" smtClean="0"/>
              <a:t> </a:t>
            </a:r>
            <a:r>
              <a:rPr lang="en-US" sz="2000" i="1" dirty="0" err="1" smtClean="0"/>
              <a:t>dunia</a:t>
            </a:r>
            <a:r>
              <a:rPr lang="en-US" sz="2000" i="1" dirty="0" smtClean="0"/>
              <a:t> </a:t>
            </a:r>
            <a:r>
              <a:rPr lang="en-US" sz="2000" i="1" dirty="0" err="1" smtClean="0"/>
              <a:t>dengan</a:t>
            </a:r>
            <a:r>
              <a:rPr lang="en-US" sz="2000" i="1" dirty="0" smtClean="0"/>
              <a:t> </a:t>
            </a:r>
            <a:r>
              <a:rPr lang="en-US" sz="2000" i="1" dirty="0" err="1" smtClean="0"/>
              <a:t>takut</a:t>
            </a:r>
            <a:r>
              <a:rPr lang="en-US" sz="2000" i="1" dirty="0" smtClean="0"/>
              <a:t> </a:t>
            </a:r>
            <a:r>
              <a:rPr lang="en-US" sz="2000" i="1" dirty="0" err="1" smtClean="0"/>
              <a:t>dan</a:t>
            </a:r>
            <a:r>
              <a:rPr lang="en-US" sz="2000" i="1" dirty="0" smtClean="0"/>
              <a:t> </a:t>
            </a:r>
            <a:r>
              <a:rPr lang="en-US" sz="2000" i="1" dirty="0" err="1" smtClean="0"/>
              <a:t>gentar</a:t>
            </a:r>
            <a:r>
              <a:rPr lang="en-US" sz="2000" i="1" dirty="0" smtClean="0"/>
              <a:t>, </a:t>
            </a:r>
            <a:r>
              <a:rPr lang="en-US" sz="2000" i="1" dirty="0" err="1" smtClean="0"/>
              <a:t>dan</a:t>
            </a:r>
            <a:r>
              <a:rPr lang="en-US" sz="2000" i="1" dirty="0" smtClean="0"/>
              <a:t> </a:t>
            </a:r>
            <a:r>
              <a:rPr lang="en-US" sz="2000" i="1" dirty="0" err="1" smtClean="0"/>
              <a:t>dengan</a:t>
            </a:r>
            <a:r>
              <a:rPr lang="en-US" sz="2000" i="1" dirty="0" smtClean="0"/>
              <a:t> </a:t>
            </a:r>
            <a:r>
              <a:rPr lang="en-US" sz="2000" i="1" dirty="0" err="1" smtClean="0"/>
              <a:t>tulus</a:t>
            </a:r>
            <a:r>
              <a:rPr lang="en-US" sz="2000" i="1" dirty="0" smtClean="0"/>
              <a:t> </a:t>
            </a:r>
            <a:r>
              <a:rPr lang="en-US" sz="2000" i="1" dirty="0" err="1" smtClean="0"/>
              <a:t>hati</a:t>
            </a:r>
            <a:r>
              <a:rPr lang="en-US" sz="2000" i="1" dirty="0" smtClean="0"/>
              <a:t>, </a:t>
            </a:r>
            <a:r>
              <a:rPr lang="en-US" sz="2000" i="1" dirty="0" err="1" smtClean="0"/>
              <a:t>sama</a:t>
            </a:r>
            <a:r>
              <a:rPr lang="en-US" sz="2000" i="1" dirty="0" smtClean="0"/>
              <a:t> </a:t>
            </a:r>
            <a:r>
              <a:rPr lang="en-US" sz="2000" i="1" dirty="0" err="1" smtClean="0"/>
              <a:t>seperti</a:t>
            </a:r>
            <a:r>
              <a:rPr lang="en-US" sz="2000" i="1" dirty="0" smtClean="0"/>
              <a:t> </a:t>
            </a:r>
            <a:r>
              <a:rPr lang="en-US" sz="2000" i="1" dirty="0" err="1" smtClean="0"/>
              <a:t>kamu</a:t>
            </a:r>
            <a:r>
              <a:rPr lang="en-US" sz="2000" i="1" dirty="0" smtClean="0"/>
              <a:t> </a:t>
            </a:r>
            <a:r>
              <a:rPr lang="en-US" sz="2000" i="1" dirty="0" err="1" smtClean="0"/>
              <a:t>taat</a:t>
            </a:r>
            <a:r>
              <a:rPr lang="en-US" sz="2000" i="1" dirty="0" smtClean="0"/>
              <a:t> </a:t>
            </a:r>
            <a:r>
              <a:rPr lang="en-US" sz="2000" i="1" dirty="0" err="1" smtClean="0"/>
              <a:t>kepada</a:t>
            </a:r>
            <a:r>
              <a:rPr lang="en-US" sz="2000" i="1" dirty="0" smtClean="0"/>
              <a:t> </a:t>
            </a:r>
            <a:r>
              <a:rPr lang="en-US" sz="2000" i="1" dirty="0" err="1" smtClean="0"/>
              <a:t>Kristus</a:t>
            </a:r>
            <a:r>
              <a:rPr lang="en-US" sz="2000" i="1" dirty="0" smtClean="0"/>
              <a:t>,</a:t>
            </a:r>
          </a:p>
          <a:p>
            <a:pPr eaLnBrk="1" hangingPunct="1">
              <a:lnSpc>
                <a:spcPct val="80000"/>
              </a:lnSpc>
              <a:buFont typeface="Wingdings" pitchFamily="2" charset="2"/>
              <a:buNone/>
            </a:pPr>
            <a:r>
              <a:rPr lang="en-US" sz="2000" i="1" dirty="0" err="1" smtClean="0"/>
              <a:t>jangan</a:t>
            </a:r>
            <a:r>
              <a:rPr lang="en-US" sz="2000" i="1" dirty="0" smtClean="0"/>
              <a:t> </a:t>
            </a:r>
            <a:r>
              <a:rPr lang="en-US" sz="2000" i="1" dirty="0" err="1" smtClean="0"/>
              <a:t>hanya</a:t>
            </a:r>
            <a:r>
              <a:rPr lang="en-US" sz="2000" i="1" dirty="0" smtClean="0"/>
              <a:t> </a:t>
            </a:r>
            <a:r>
              <a:rPr lang="en-US" sz="2000" i="1" dirty="0" err="1" smtClean="0"/>
              <a:t>di</a:t>
            </a:r>
            <a:r>
              <a:rPr lang="en-US" sz="2000" i="1" dirty="0" smtClean="0"/>
              <a:t> </a:t>
            </a:r>
            <a:r>
              <a:rPr lang="en-US" sz="2000" i="1" dirty="0" err="1" smtClean="0"/>
              <a:t>hadapan</a:t>
            </a:r>
            <a:r>
              <a:rPr lang="en-US" sz="2000" i="1" dirty="0" smtClean="0"/>
              <a:t> </a:t>
            </a:r>
            <a:r>
              <a:rPr lang="en-US" sz="2000" i="1" dirty="0" err="1" smtClean="0"/>
              <a:t>mereka</a:t>
            </a:r>
            <a:r>
              <a:rPr lang="en-US" sz="2000" i="1" dirty="0" smtClean="0"/>
              <a:t> </a:t>
            </a:r>
            <a:r>
              <a:rPr lang="en-US" sz="2000" i="1" dirty="0" err="1" smtClean="0"/>
              <a:t>saja</a:t>
            </a:r>
            <a:r>
              <a:rPr lang="en-US" sz="2000" i="1" dirty="0" smtClean="0"/>
              <a:t> </a:t>
            </a:r>
            <a:r>
              <a:rPr lang="en-US" sz="2000" i="1" dirty="0" err="1" smtClean="0"/>
              <a:t>untuk</a:t>
            </a:r>
            <a:r>
              <a:rPr lang="en-US" sz="2000" i="1" dirty="0" smtClean="0"/>
              <a:t> </a:t>
            </a:r>
            <a:r>
              <a:rPr lang="en-US" sz="2000" i="1" dirty="0" err="1" smtClean="0"/>
              <a:t>menyenangkan</a:t>
            </a:r>
            <a:r>
              <a:rPr lang="en-US" sz="2000" i="1" dirty="0" smtClean="0"/>
              <a:t> </a:t>
            </a:r>
            <a:r>
              <a:rPr lang="en-US" sz="2000" i="1" dirty="0" err="1" smtClean="0"/>
              <a:t>hati</a:t>
            </a:r>
            <a:r>
              <a:rPr lang="en-US" sz="2000" i="1" dirty="0" smtClean="0"/>
              <a:t> </a:t>
            </a:r>
            <a:r>
              <a:rPr lang="en-US" sz="2000" i="1" dirty="0" err="1" smtClean="0"/>
              <a:t>orang</a:t>
            </a:r>
            <a:r>
              <a:rPr lang="en-US" sz="2000" i="1" dirty="0" smtClean="0"/>
              <a:t>, </a:t>
            </a:r>
            <a:r>
              <a:rPr lang="en-US" sz="2000" i="1" dirty="0" err="1" smtClean="0"/>
              <a:t>tetapi</a:t>
            </a:r>
            <a:r>
              <a:rPr lang="en-US" sz="2000" i="1" dirty="0" smtClean="0"/>
              <a:t> </a:t>
            </a:r>
            <a:r>
              <a:rPr lang="en-US" sz="2000" i="1" dirty="0" err="1" smtClean="0"/>
              <a:t>sebagai</a:t>
            </a:r>
            <a:r>
              <a:rPr lang="en-US" sz="2000" i="1" dirty="0" smtClean="0"/>
              <a:t> </a:t>
            </a:r>
            <a:r>
              <a:rPr lang="en-US" sz="2000" i="1" dirty="0" err="1" smtClean="0"/>
              <a:t>hamba-hamba</a:t>
            </a:r>
            <a:r>
              <a:rPr lang="en-US" sz="2000" i="1" dirty="0" smtClean="0"/>
              <a:t> </a:t>
            </a:r>
            <a:r>
              <a:rPr lang="en-US" sz="2000" i="1" dirty="0" err="1" smtClean="0"/>
              <a:t>Kristus</a:t>
            </a:r>
            <a:r>
              <a:rPr lang="en-US" sz="2000" i="1" dirty="0" smtClean="0"/>
              <a:t> yang </a:t>
            </a:r>
            <a:r>
              <a:rPr lang="en-US" sz="2000" i="1" dirty="0" err="1" smtClean="0"/>
              <a:t>dengan</a:t>
            </a:r>
            <a:r>
              <a:rPr lang="en-US" sz="2000" i="1" dirty="0" smtClean="0"/>
              <a:t> </a:t>
            </a:r>
            <a:r>
              <a:rPr lang="en-US" sz="2000" i="1" dirty="0" err="1" smtClean="0"/>
              <a:t>segenap</a:t>
            </a:r>
            <a:r>
              <a:rPr lang="en-US" sz="2000" i="1" dirty="0" smtClean="0"/>
              <a:t> </a:t>
            </a:r>
            <a:r>
              <a:rPr lang="en-US" sz="2000" i="1" dirty="0" err="1" smtClean="0"/>
              <a:t>hati</a:t>
            </a:r>
            <a:r>
              <a:rPr lang="en-US" sz="2000" i="1" dirty="0" smtClean="0"/>
              <a:t> </a:t>
            </a:r>
            <a:r>
              <a:rPr lang="en-US" sz="2000" i="1" dirty="0" err="1" smtClean="0"/>
              <a:t>melakukan</a:t>
            </a:r>
            <a:r>
              <a:rPr lang="en-US" sz="2000" i="1" dirty="0" smtClean="0"/>
              <a:t> </a:t>
            </a:r>
            <a:r>
              <a:rPr lang="en-US" sz="2000" i="1" dirty="0" err="1" smtClean="0"/>
              <a:t>kehendak</a:t>
            </a:r>
            <a:r>
              <a:rPr lang="en-US" sz="2000" i="1" dirty="0" smtClean="0"/>
              <a:t> Allah,</a:t>
            </a:r>
          </a:p>
          <a:p>
            <a:pPr eaLnBrk="1" hangingPunct="1">
              <a:lnSpc>
                <a:spcPct val="80000"/>
              </a:lnSpc>
              <a:buFont typeface="Wingdings" pitchFamily="2" charset="2"/>
              <a:buNone/>
            </a:pPr>
            <a:r>
              <a:rPr lang="en-US" sz="2000" i="1" dirty="0" err="1" smtClean="0"/>
              <a:t>dan</a:t>
            </a:r>
            <a:r>
              <a:rPr lang="en-US" sz="2000" i="1" dirty="0" smtClean="0"/>
              <a:t> yang </a:t>
            </a:r>
            <a:r>
              <a:rPr lang="en-US" sz="2000" i="1" dirty="0" err="1" smtClean="0"/>
              <a:t>dengan</a:t>
            </a:r>
            <a:r>
              <a:rPr lang="en-US" sz="2000" i="1" dirty="0" smtClean="0"/>
              <a:t> </a:t>
            </a:r>
            <a:r>
              <a:rPr lang="en-US" sz="2000" i="1" dirty="0" err="1" smtClean="0"/>
              <a:t>rela</a:t>
            </a:r>
            <a:r>
              <a:rPr lang="en-US" sz="2000" i="1" dirty="0" smtClean="0"/>
              <a:t> </a:t>
            </a:r>
            <a:r>
              <a:rPr lang="en-US" sz="2000" i="1" dirty="0" err="1" smtClean="0"/>
              <a:t>menjalankan</a:t>
            </a:r>
            <a:r>
              <a:rPr lang="en-US" sz="2000" i="1" dirty="0" smtClean="0"/>
              <a:t> </a:t>
            </a:r>
            <a:r>
              <a:rPr lang="en-US" sz="2000" i="1" dirty="0" err="1" smtClean="0"/>
              <a:t>pelayanannya</a:t>
            </a:r>
            <a:r>
              <a:rPr lang="en-US" sz="2000" i="1" dirty="0" smtClean="0"/>
              <a:t> </a:t>
            </a:r>
            <a:r>
              <a:rPr lang="en-US" sz="2000" i="1" dirty="0" err="1" smtClean="0"/>
              <a:t>seperti</a:t>
            </a:r>
            <a:r>
              <a:rPr lang="en-US" sz="2000" i="1" dirty="0" smtClean="0"/>
              <a:t> </a:t>
            </a:r>
            <a:r>
              <a:rPr lang="en-US" sz="2000" i="1" dirty="0" err="1" smtClean="0"/>
              <a:t>orang-orang</a:t>
            </a:r>
            <a:r>
              <a:rPr lang="en-US" sz="2000" i="1" dirty="0" smtClean="0"/>
              <a:t> yang </a:t>
            </a:r>
            <a:r>
              <a:rPr lang="en-US" sz="2000" i="1" dirty="0" err="1" smtClean="0"/>
              <a:t>melayani</a:t>
            </a:r>
            <a:r>
              <a:rPr lang="en-US" sz="2000" i="1" dirty="0" smtClean="0"/>
              <a:t> </a:t>
            </a:r>
            <a:r>
              <a:rPr lang="en-US" sz="2000" i="1" dirty="0" err="1" smtClean="0"/>
              <a:t>Tuhan</a:t>
            </a:r>
            <a:r>
              <a:rPr lang="en-US" sz="2000" i="1" dirty="0" smtClean="0"/>
              <a:t> </a:t>
            </a:r>
            <a:r>
              <a:rPr lang="en-US" sz="2000" i="1" dirty="0" err="1" smtClean="0"/>
              <a:t>dan</a:t>
            </a:r>
            <a:r>
              <a:rPr lang="en-US" sz="2000" i="1" dirty="0" smtClean="0"/>
              <a:t> </a:t>
            </a:r>
            <a:r>
              <a:rPr lang="en-US" sz="2000" i="1" dirty="0" err="1" smtClean="0"/>
              <a:t>bukan</a:t>
            </a:r>
            <a:r>
              <a:rPr lang="en-US" sz="2000" i="1" dirty="0" smtClean="0"/>
              <a:t> </a:t>
            </a:r>
            <a:r>
              <a:rPr lang="en-US" sz="2000" i="1" dirty="0" err="1" smtClean="0"/>
              <a:t>manusia</a:t>
            </a:r>
            <a:r>
              <a:rPr lang="en-US" sz="2000" i="1" dirty="0" smtClean="0"/>
              <a:t>.</a:t>
            </a:r>
          </a:p>
          <a:p>
            <a:pPr eaLnBrk="1" hangingPunct="1">
              <a:lnSpc>
                <a:spcPct val="80000"/>
              </a:lnSpc>
              <a:buFont typeface="Wingdings" pitchFamily="2" charset="2"/>
              <a:buNone/>
            </a:pPr>
            <a:r>
              <a:rPr lang="en-US" sz="2000" i="1" dirty="0" err="1" smtClean="0"/>
              <a:t>Kamu</a:t>
            </a:r>
            <a:r>
              <a:rPr lang="en-US" sz="2000" i="1" dirty="0" smtClean="0"/>
              <a:t> </a:t>
            </a:r>
            <a:r>
              <a:rPr lang="en-US" sz="2000" i="1" dirty="0" err="1" smtClean="0"/>
              <a:t>tahu</a:t>
            </a:r>
            <a:r>
              <a:rPr lang="en-US" sz="2000" i="1" dirty="0" smtClean="0"/>
              <a:t>, </a:t>
            </a:r>
            <a:r>
              <a:rPr lang="en-US" sz="2000" i="1" dirty="0" err="1" smtClean="0"/>
              <a:t>bahwa</a:t>
            </a:r>
            <a:r>
              <a:rPr lang="en-US" sz="2000" i="1" dirty="0" smtClean="0"/>
              <a:t> </a:t>
            </a:r>
            <a:r>
              <a:rPr lang="en-US" sz="2000" i="1" dirty="0" err="1" smtClean="0"/>
              <a:t>setiap</a:t>
            </a:r>
            <a:r>
              <a:rPr lang="en-US" sz="2000" i="1" dirty="0" smtClean="0"/>
              <a:t> </a:t>
            </a:r>
            <a:r>
              <a:rPr lang="en-US" sz="2000" i="1" dirty="0" err="1" smtClean="0"/>
              <a:t>orang</a:t>
            </a:r>
            <a:r>
              <a:rPr lang="en-US" sz="2000" i="1" dirty="0" smtClean="0"/>
              <a:t>, </a:t>
            </a:r>
            <a:r>
              <a:rPr lang="en-US" sz="2000" i="1" dirty="0" err="1" smtClean="0"/>
              <a:t>baik</a:t>
            </a:r>
            <a:r>
              <a:rPr lang="en-US" sz="2000" i="1" dirty="0" smtClean="0"/>
              <a:t> </a:t>
            </a:r>
            <a:r>
              <a:rPr lang="en-US" sz="2000" i="1" dirty="0" err="1" smtClean="0"/>
              <a:t>hamba</a:t>
            </a:r>
            <a:r>
              <a:rPr lang="en-US" sz="2000" i="1" dirty="0" smtClean="0"/>
              <a:t>, </a:t>
            </a:r>
            <a:r>
              <a:rPr lang="en-US" sz="2000" i="1" dirty="0" err="1" smtClean="0"/>
              <a:t>maupun</a:t>
            </a:r>
            <a:r>
              <a:rPr lang="en-US" sz="2000" i="1" dirty="0" smtClean="0"/>
              <a:t> </a:t>
            </a:r>
            <a:r>
              <a:rPr lang="en-US" sz="2000" i="1" dirty="0" err="1" smtClean="0"/>
              <a:t>orang</a:t>
            </a:r>
            <a:r>
              <a:rPr lang="en-US" sz="2000" i="1" dirty="0" smtClean="0"/>
              <a:t> </a:t>
            </a:r>
            <a:r>
              <a:rPr lang="en-US" sz="2000" i="1" dirty="0" err="1" smtClean="0"/>
              <a:t>merdeka</a:t>
            </a:r>
            <a:r>
              <a:rPr lang="en-US" sz="2000" i="1" dirty="0" smtClean="0"/>
              <a:t>, </a:t>
            </a:r>
            <a:r>
              <a:rPr lang="en-US" sz="2000" i="1" dirty="0" err="1" smtClean="0"/>
              <a:t>kalau</a:t>
            </a:r>
            <a:r>
              <a:rPr lang="en-US" sz="2000" i="1" dirty="0" smtClean="0"/>
              <a:t> </a:t>
            </a:r>
            <a:r>
              <a:rPr lang="en-US" sz="2000" i="1" dirty="0" err="1" smtClean="0"/>
              <a:t>ia</a:t>
            </a:r>
            <a:r>
              <a:rPr lang="en-US" sz="2000" i="1" dirty="0" smtClean="0"/>
              <a:t> </a:t>
            </a:r>
            <a:r>
              <a:rPr lang="en-US" sz="2000" i="1" dirty="0" err="1" smtClean="0"/>
              <a:t>telah</a:t>
            </a:r>
            <a:r>
              <a:rPr lang="en-US" sz="2000" i="1" dirty="0" smtClean="0"/>
              <a:t> </a:t>
            </a:r>
            <a:r>
              <a:rPr lang="en-US" sz="2000" i="1" dirty="0" err="1" smtClean="0"/>
              <a:t>berbuat</a:t>
            </a:r>
            <a:r>
              <a:rPr lang="en-US" sz="2000" i="1" dirty="0" smtClean="0"/>
              <a:t> </a:t>
            </a:r>
            <a:r>
              <a:rPr lang="en-US" sz="2000" i="1" dirty="0" err="1" smtClean="0"/>
              <a:t>sesuatu</a:t>
            </a:r>
            <a:r>
              <a:rPr lang="en-US" sz="2000" i="1" dirty="0" smtClean="0"/>
              <a:t> yang </a:t>
            </a:r>
            <a:r>
              <a:rPr lang="en-US" sz="2000" i="1" dirty="0" err="1" smtClean="0"/>
              <a:t>baik</a:t>
            </a:r>
            <a:r>
              <a:rPr lang="en-US" sz="2000" i="1" dirty="0" smtClean="0"/>
              <a:t>, </a:t>
            </a:r>
            <a:r>
              <a:rPr lang="en-US" sz="2000" i="1" dirty="0" err="1" smtClean="0"/>
              <a:t>ia</a:t>
            </a:r>
            <a:r>
              <a:rPr lang="en-US" sz="2000" i="1" dirty="0" smtClean="0"/>
              <a:t> </a:t>
            </a:r>
            <a:r>
              <a:rPr lang="en-US" sz="2000" i="1" dirty="0" err="1" smtClean="0"/>
              <a:t>akan</a:t>
            </a:r>
            <a:r>
              <a:rPr lang="en-US" sz="2000" i="1" dirty="0" smtClean="0"/>
              <a:t> </a:t>
            </a:r>
            <a:r>
              <a:rPr lang="en-US" sz="2000" i="1" dirty="0" err="1" smtClean="0"/>
              <a:t>menerima</a:t>
            </a:r>
            <a:r>
              <a:rPr lang="en-US" sz="2000" i="1" dirty="0" smtClean="0"/>
              <a:t> </a:t>
            </a:r>
            <a:r>
              <a:rPr lang="en-US" sz="2000" i="1" dirty="0" err="1" smtClean="0"/>
              <a:t>balasannya</a:t>
            </a:r>
            <a:r>
              <a:rPr lang="en-US" sz="2000" i="1" dirty="0" smtClean="0"/>
              <a:t> </a:t>
            </a:r>
            <a:r>
              <a:rPr lang="en-US" sz="2000" i="1" dirty="0" err="1" smtClean="0"/>
              <a:t>dari</a:t>
            </a:r>
            <a:r>
              <a:rPr lang="en-US" sz="2000" i="1" dirty="0" smtClean="0"/>
              <a:t> </a:t>
            </a:r>
            <a:r>
              <a:rPr lang="en-US" sz="2000" i="1" dirty="0" err="1" smtClean="0"/>
              <a:t>Tuhan</a:t>
            </a:r>
            <a:r>
              <a:rPr lang="en-US" sz="2000" i="1" dirty="0" smtClean="0"/>
              <a:t>.</a:t>
            </a:r>
          </a:p>
          <a:p>
            <a:pPr eaLnBrk="1" hangingPunct="1">
              <a:lnSpc>
                <a:spcPct val="80000"/>
              </a:lnSpc>
              <a:buFont typeface="Wingdings" pitchFamily="2" charset="2"/>
              <a:buNone/>
            </a:pPr>
            <a:r>
              <a:rPr lang="en-US" sz="2000" i="1" dirty="0" smtClean="0">
                <a:solidFill>
                  <a:srgbClr val="990000"/>
                </a:solidFill>
              </a:rPr>
              <a:t>Dan </a:t>
            </a:r>
            <a:r>
              <a:rPr lang="en-US" sz="2000" i="1" dirty="0" err="1" smtClean="0">
                <a:solidFill>
                  <a:srgbClr val="990000"/>
                </a:solidFill>
              </a:rPr>
              <a:t>kamu</a:t>
            </a:r>
            <a:r>
              <a:rPr lang="en-US" sz="2000" i="1" dirty="0" smtClean="0">
                <a:solidFill>
                  <a:srgbClr val="990000"/>
                </a:solidFill>
              </a:rPr>
              <a:t> </a:t>
            </a:r>
            <a:r>
              <a:rPr lang="en-US" sz="2000" i="1" dirty="0" err="1" smtClean="0">
                <a:solidFill>
                  <a:srgbClr val="990000"/>
                </a:solidFill>
              </a:rPr>
              <a:t>tuan-tuan</a:t>
            </a:r>
            <a:r>
              <a:rPr lang="en-US" sz="2000" i="1" dirty="0" smtClean="0"/>
              <a:t>, </a:t>
            </a:r>
            <a:r>
              <a:rPr lang="en-US" sz="2000" i="1" dirty="0" err="1" smtClean="0"/>
              <a:t>perbuatlah</a:t>
            </a:r>
            <a:r>
              <a:rPr lang="en-US" sz="2000" i="1" dirty="0" smtClean="0"/>
              <a:t> </a:t>
            </a:r>
            <a:r>
              <a:rPr lang="en-US" sz="2000" i="1" dirty="0" err="1" smtClean="0"/>
              <a:t>demikian</a:t>
            </a:r>
            <a:r>
              <a:rPr lang="en-US" sz="2000" i="1" dirty="0" smtClean="0"/>
              <a:t> </a:t>
            </a:r>
            <a:r>
              <a:rPr lang="en-US" sz="2000" i="1" dirty="0" err="1" smtClean="0"/>
              <a:t>juga</a:t>
            </a:r>
            <a:r>
              <a:rPr lang="en-US" sz="2000" i="1" dirty="0" smtClean="0"/>
              <a:t> </a:t>
            </a:r>
            <a:r>
              <a:rPr lang="en-US" sz="2000" i="1" dirty="0" err="1" smtClean="0"/>
              <a:t>terhadap</a:t>
            </a:r>
            <a:r>
              <a:rPr lang="en-US" sz="2000" i="1" dirty="0" smtClean="0"/>
              <a:t> </a:t>
            </a:r>
            <a:r>
              <a:rPr lang="en-US" sz="2000" i="1" dirty="0" err="1" smtClean="0"/>
              <a:t>mereka</a:t>
            </a:r>
            <a:r>
              <a:rPr lang="en-US" sz="2000" i="1" dirty="0" smtClean="0"/>
              <a:t> </a:t>
            </a:r>
            <a:r>
              <a:rPr lang="en-US" sz="2000" i="1" dirty="0" err="1" smtClean="0"/>
              <a:t>dan</a:t>
            </a:r>
            <a:r>
              <a:rPr lang="en-US" sz="2000" i="1" dirty="0" smtClean="0"/>
              <a:t> </a:t>
            </a:r>
            <a:r>
              <a:rPr lang="en-US" sz="2000" i="1" dirty="0" err="1" smtClean="0"/>
              <a:t>jauhkanlah</a:t>
            </a:r>
            <a:r>
              <a:rPr lang="en-US" sz="2000" i="1" dirty="0" smtClean="0"/>
              <a:t> </a:t>
            </a:r>
            <a:r>
              <a:rPr lang="en-US" sz="2000" i="1" dirty="0" err="1" smtClean="0"/>
              <a:t>ancaman</a:t>
            </a:r>
            <a:r>
              <a:rPr lang="en-US" sz="2000" i="1" dirty="0" smtClean="0"/>
              <a:t>.</a:t>
            </a:r>
          </a:p>
          <a:p>
            <a:pPr algn="r" eaLnBrk="1" hangingPunct="1">
              <a:lnSpc>
                <a:spcPct val="80000"/>
              </a:lnSpc>
              <a:buFont typeface="Wingdings" pitchFamily="2" charset="2"/>
              <a:buNone/>
            </a:pPr>
            <a:r>
              <a:rPr lang="en-US" sz="2000" i="1" dirty="0" smtClean="0"/>
              <a:t>(</a:t>
            </a:r>
            <a:r>
              <a:rPr lang="en-US" sz="2000" i="1" dirty="0" err="1" smtClean="0"/>
              <a:t>Ef</a:t>
            </a:r>
            <a:r>
              <a:rPr lang="en-US" sz="2000" i="1" dirty="0" smtClean="0"/>
              <a:t>. 6:5-9)</a:t>
            </a:r>
          </a:p>
          <a:p>
            <a:pPr algn="r" eaLnBrk="1" hangingPunct="1">
              <a:lnSpc>
                <a:spcPct val="80000"/>
              </a:lnSpc>
              <a:buFont typeface="Wingdings" pitchFamily="2" charset="2"/>
              <a:buNone/>
            </a:pPr>
            <a:endParaRPr lang="en-US" sz="2000" i="1" dirty="0" smtClean="0"/>
          </a:p>
          <a:p>
            <a:pPr eaLnBrk="1" hangingPunct="1">
              <a:lnSpc>
                <a:spcPct val="80000"/>
              </a:lnSpc>
            </a:pPr>
            <a:r>
              <a:rPr lang="en-US" sz="2000" dirty="0" err="1" smtClean="0"/>
              <a:t>Bawahan</a:t>
            </a:r>
            <a:r>
              <a:rPr lang="en-US" sz="2000" dirty="0" smtClean="0"/>
              <a:t> </a:t>
            </a:r>
            <a:r>
              <a:rPr lang="en-US" sz="2000" dirty="0" err="1" smtClean="0"/>
              <a:t>yg</a:t>
            </a:r>
            <a:r>
              <a:rPr lang="en-US" sz="2000" dirty="0" smtClean="0"/>
              <a:t> </a:t>
            </a:r>
            <a:r>
              <a:rPr lang="en-US" sz="2000" dirty="0" err="1" smtClean="0"/>
              <a:t>melayani</a:t>
            </a:r>
            <a:r>
              <a:rPr lang="en-US" sz="2000" dirty="0" smtClean="0"/>
              <a:t> </a:t>
            </a:r>
            <a:r>
              <a:rPr lang="en-US" sz="2000" dirty="0" err="1" smtClean="0"/>
              <a:t>dengan</a:t>
            </a:r>
            <a:r>
              <a:rPr lang="en-US" sz="2000" dirty="0" smtClean="0"/>
              <a:t> </a:t>
            </a:r>
            <a:r>
              <a:rPr lang="en-US" sz="2000" dirty="0" err="1" smtClean="0"/>
              <a:t>ketaatan</a:t>
            </a:r>
            <a:r>
              <a:rPr lang="en-US" sz="2000" dirty="0" smtClean="0"/>
              <a:t> </a:t>
            </a:r>
            <a:r>
              <a:rPr lang="en-US" sz="2000" dirty="0" err="1" smtClean="0"/>
              <a:t>dan</a:t>
            </a:r>
            <a:r>
              <a:rPr lang="en-US" sz="2000" dirty="0" smtClean="0"/>
              <a:t> </a:t>
            </a:r>
            <a:r>
              <a:rPr lang="en-US" sz="2000" dirty="0" err="1" smtClean="0"/>
              <a:t>ketulusan</a:t>
            </a:r>
            <a:r>
              <a:rPr lang="en-US" sz="2000" dirty="0" smtClean="0"/>
              <a:t>, </a:t>
            </a:r>
            <a:r>
              <a:rPr lang="en-US" sz="2000" dirty="0" err="1" smtClean="0"/>
              <a:t>karena</a:t>
            </a:r>
            <a:r>
              <a:rPr lang="en-US" sz="2000" dirty="0" smtClean="0"/>
              <a:t> </a:t>
            </a:r>
            <a:r>
              <a:rPr lang="en-US" sz="2000" dirty="0" err="1" smtClean="0"/>
              <a:t>Kristus</a:t>
            </a:r>
            <a:r>
              <a:rPr lang="en-US" sz="2000" dirty="0" smtClean="0"/>
              <a:t>.</a:t>
            </a:r>
          </a:p>
          <a:p>
            <a:pPr eaLnBrk="1" hangingPunct="1">
              <a:lnSpc>
                <a:spcPct val="80000"/>
              </a:lnSpc>
            </a:pPr>
            <a:r>
              <a:rPr lang="en-US" sz="2000" dirty="0" err="1" smtClean="0"/>
              <a:t>Atasan</a:t>
            </a:r>
            <a:r>
              <a:rPr lang="en-US" sz="2000" dirty="0" smtClean="0"/>
              <a:t> </a:t>
            </a:r>
            <a:r>
              <a:rPr lang="en-US" sz="2000" dirty="0" err="1" smtClean="0"/>
              <a:t>yg</a:t>
            </a:r>
            <a:r>
              <a:rPr lang="en-US" sz="2000" dirty="0" smtClean="0"/>
              <a:t> </a:t>
            </a:r>
            <a:r>
              <a:rPr lang="en-US" sz="2000" dirty="0" err="1" smtClean="0"/>
              <a:t>memimpin</a:t>
            </a:r>
            <a:r>
              <a:rPr lang="en-US" sz="2000" dirty="0" smtClean="0"/>
              <a:t> </a:t>
            </a:r>
            <a:r>
              <a:rPr lang="en-US" sz="2000" dirty="0" err="1" smtClean="0"/>
              <a:t>dengan</a:t>
            </a:r>
            <a:r>
              <a:rPr lang="en-US" sz="2000" dirty="0" smtClean="0"/>
              <a:t> </a:t>
            </a:r>
            <a:r>
              <a:rPr lang="en-US" sz="2000" dirty="0" err="1" smtClean="0"/>
              <a:t>kasih</a:t>
            </a:r>
            <a:r>
              <a:rPr lang="en-US" sz="2000" dirty="0" smtClean="0"/>
              <a:t> </a:t>
            </a:r>
            <a:r>
              <a:rPr lang="en-US" sz="2000" dirty="0" err="1" smtClean="0"/>
              <a:t>dan</a:t>
            </a:r>
            <a:r>
              <a:rPr lang="en-US" sz="2000" dirty="0" smtClean="0"/>
              <a:t> </a:t>
            </a:r>
            <a:r>
              <a:rPr lang="en-US" sz="2000" dirty="0" err="1" smtClean="0"/>
              <a:t>ketulusan</a:t>
            </a:r>
            <a:r>
              <a:rPr lang="en-US" sz="2000" dirty="0" smtClean="0"/>
              <a:t>, </a:t>
            </a:r>
            <a:r>
              <a:rPr lang="en-US" sz="2000" dirty="0" err="1" smtClean="0"/>
              <a:t>karena</a:t>
            </a:r>
            <a:r>
              <a:rPr lang="en-US" sz="2000" dirty="0" smtClean="0"/>
              <a:t> </a:t>
            </a:r>
            <a:r>
              <a:rPr lang="en-US" sz="2000" dirty="0" err="1" smtClean="0"/>
              <a:t>Kristus</a:t>
            </a:r>
            <a:r>
              <a:rPr lang="en-US" sz="20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6386">
                                            <p:txEl>
                                              <p:pRg st="0" end="0"/>
                                            </p:txEl>
                                          </p:spTgt>
                                        </p:tgtEl>
                                        <p:attrNameLst>
                                          <p:attrName>ppt_x</p:attrName>
                                        </p:attrNameLst>
                                      </p:cBhvr>
                                    </p:anim>
                                    <p:anim from="0" to="-1.0" calcmode="lin" valueType="num">
                                      <p:cBhvr>
                                        <p:cTn id="8" dur="200" decel="50000" autoRev="1" fill="hold">
                                          <p:stCondLst>
                                            <p:cond delay="600"/>
                                          </p:stCondLst>
                                        </p:cTn>
                                        <p:tgtEl>
                                          <p:spTgt spid="16386">
                                            <p:txEl>
                                              <p:pRg st="0" end="0"/>
                                            </p:txEl>
                                          </p:spTgt>
                                        </p:tgtEl>
                                        <p:attrNameLst>
                                          <p:attrName>xshear</p:attrName>
                                        </p:attrNameLst>
                                      </p:cBhvr>
                                    </p:anim>
                                    <p:animScale>
                                      <p:cBhvr>
                                        <p:cTn id="9" dur="200" decel="100000" autoRev="1" fill="hold">
                                          <p:stCondLst>
                                            <p:cond delay="600"/>
                                          </p:stCondLst>
                                        </p:cTn>
                                        <p:tgtEl>
                                          <p:spTgt spid="16386">
                                            <p:txEl>
                                              <p:pRg st="0" end="0"/>
                                            </p:txEl>
                                          </p:spTgt>
                                        </p:tgtEl>
                                      </p:cBhvr>
                                      <p:from x="100000" y="100000"/>
                                      <p:to x="80000" y="100000"/>
                                    </p:animScale>
                                    <p:anim by="(#ppt_h/3+#ppt_w*0.1)" calcmode="lin" valueType="num">
                                      <p:cBhvr additive="sum">
                                        <p:cTn id="10" dur="200" decel="100000" autoRev="1" fill="hold">
                                          <p:stCondLst>
                                            <p:cond delay="600"/>
                                          </p:stCondLst>
                                        </p:cTn>
                                        <p:tgtEl>
                                          <p:spTgt spid="16386">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6386">
                                            <p:txEl>
                                              <p:pRg st="1" end="1"/>
                                            </p:txEl>
                                          </p:spTgt>
                                        </p:tgtEl>
                                        <p:attrNameLst>
                                          <p:attrName>ppt_x</p:attrName>
                                        </p:attrNameLst>
                                      </p:cBhvr>
                                    </p:anim>
                                    <p:anim from="0" to="-1.0" calcmode="lin" valueType="num">
                                      <p:cBhvr>
                                        <p:cTn id="16" dur="200" decel="50000" autoRev="1" fill="hold">
                                          <p:stCondLst>
                                            <p:cond delay="600"/>
                                          </p:stCondLst>
                                        </p:cTn>
                                        <p:tgtEl>
                                          <p:spTgt spid="16386">
                                            <p:txEl>
                                              <p:pRg st="1" end="1"/>
                                            </p:txEl>
                                          </p:spTgt>
                                        </p:tgtEl>
                                        <p:attrNameLst>
                                          <p:attrName>xshear</p:attrName>
                                        </p:attrNameLst>
                                      </p:cBhvr>
                                    </p:anim>
                                    <p:animScale>
                                      <p:cBhvr>
                                        <p:cTn id="17" dur="200" decel="100000" autoRev="1" fill="hold">
                                          <p:stCondLst>
                                            <p:cond delay="600"/>
                                          </p:stCondLst>
                                        </p:cTn>
                                        <p:tgtEl>
                                          <p:spTgt spid="16386">
                                            <p:txEl>
                                              <p:pRg st="1" end="1"/>
                                            </p:txEl>
                                          </p:spTgt>
                                        </p:tgtEl>
                                      </p:cBhvr>
                                      <p:from x="100000" y="100000"/>
                                      <p:to x="80000" y="100000"/>
                                    </p:animScale>
                                    <p:anim by="(#ppt_h/3+#ppt_w*0.1)" calcmode="lin" valueType="num">
                                      <p:cBhvr additive="sum">
                                        <p:cTn id="18" dur="200" decel="100000" autoRev="1" fill="hold">
                                          <p:stCondLst>
                                            <p:cond delay="600"/>
                                          </p:stCondLst>
                                        </p:cTn>
                                        <p:tgtEl>
                                          <p:spTgt spid="16386">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6386">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16386">
                                            <p:txEl>
                                              <p:pRg st="2" end="2"/>
                                            </p:txEl>
                                          </p:spTgt>
                                        </p:tgtEl>
                                        <p:attrNameLst>
                                          <p:attrName>ppt_x</p:attrName>
                                        </p:attrNameLst>
                                      </p:cBhvr>
                                    </p:anim>
                                    <p:anim from="0" to="-1.0" calcmode="lin" valueType="num">
                                      <p:cBhvr>
                                        <p:cTn id="24" dur="200" decel="50000" autoRev="1" fill="hold">
                                          <p:stCondLst>
                                            <p:cond delay="600"/>
                                          </p:stCondLst>
                                        </p:cTn>
                                        <p:tgtEl>
                                          <p:spTgt spid="16386">
                                            <p:txEl>
                                              <p:pRg st="2" end="2"/>
                                            </p:txEl>
                                          </p:spTgt>
                                        </p:tgtEl>
                                        <p:attrNameLst>
                                          <p:attrName>xshear</p:attrName>
                                        </p:attrNameLst>
                                      </p:cBhvr>
                                    </p:anim>
                                    <p:animScale>
                                      <p:cBhvr>
                                        <p:cTn id="25" dur="200" decel="100000" autoRev="1" fill="hold">
                                          <p:stCondLst>
                                            <p:cond delay="600"/>
                                          </p:stCondLst>
                                        </p:cTn>
                                        <p:tgtEl>
                                          <p:spTgt spid="16386">
                                            <p:txEl>
                                              <p:pRg st="2" end="2"/>
                                            </p:txEl>
                                          </p:spTgt>
                                        </p:tgtEl>
                                      </p:cBhvr>
                                      <p:from x="100000" y="100000"/>
                                      <p:to x="80000" y="100000"/>
                                    </p:animScale>
                                    <p:anim by="(#ppt_h/3+#ppt_w*0.1)" calcmode="lin" valueType="num">
                                      <p:cBhvr additive="sum">
                                        <p:cTn id="26" dur="200" decel="100000" autoRev="1" fill="hold">
                                          <p:stCondLst>
                                            <p:cond delay="600"/>
                                          </p:stCondLst>
                                        </p:cTn>
                                        <p:tgtEl>
                                          <p:spTgt spid="16386">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6386">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16386">
                                            <p:txEl>
                                              <p:pRg st="3" end="3"/>
                                            </p:txEl>
                                          </p:spTgt>
                                        </p:tgtEl>
                                        <p:attrNameLst>
                                          <p:attrName>ppt_x</p:attrName>
                                        </p:attrNameLst>
                                      </p:cBhvr>
                                    </p:anim>
                                    <p:anim from="0" to="-1.0" calcmode="lin" valueType="num">
                                      <p:cBhvr>
                                        <p:cTn id="32" dur="200" decel="50000" autoRev="1" fill="hold">
                                          <p:stCondLst>
                                            <p:cond delay="600"/>
                                          </p:stCondLst>
                                        </p:cTn>
                                        <p:tgtEl>
                                          <p:spTgt spid="16386">
                                            <p:txEl>
                                              <p:pRg st="3" end="3"/>
                                            </p:txEl>
                                          </p:spTgt>
                                        </p:tgtEl>
                                        <p:attrNameLst>
                                          <p:attrName>xshear</p:attrName>
                                        </p:attrNameLst>
                                      </p:cBhvr>
                                    </p:anim>
                                    <p:animScale>
                                      <p:cBhvr>
                                        <p:cTn id="33" dur="200" decel="100000" autoRev="1" fill="hold">
                                          <p:stCondLst>
                                            <p:cond delay="600"/>
                                          </p:stCondLst>
                                        </p:cTn>
                                        <p:tgtEl>
                                          <p:spTgt spid="16386">
                                            <p:txEl>
                                              <p:pRg st="3" end="3"/>
                                            </p:txEl>
                                          </p:spTgt>
                                        </p:tgtEl>
                                      </p:cBhvr>
                                      <p:from x="100000" y="100000"/>
                                      <p:to x="80000" y="100000"/>
                                    </p:animScale>
                                    <p:anim by="(#ppt_h/3+#ppt_w*0.1)" calcmode="lin" valueType="num">
                                      <p:cBhvr additive="sum">
                                        <p:cTn id="34" dur="200" decel="100000" autoRev="1" fill="hold">
                                          <p:stCondLst>
                                            <p:cond delay="600"/>
                                          </p:stCondLst>
                                        </p:cTn>
                                        <p:tgtEl>
                                          <p:spTgt spid="16386">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6386">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16386">
                                            <p:txEl>
                                              <p:pRg st="4" end="4"/>
                                            </p:txEl>
                                          </p:spTgt>
                                        </p:tgtEl>
                                        <p:attrNameLst>
                                          <p:attrName>ppt_x</p:attrName>
                                        </p:attrNameLst>
                                      </p:cBhvr>
                                    </p:anim>
                                    <p:anim from="0" to="-1.0" calcmode="lin" valueType="num">
                                      <p:cBhvr>
                                        <p:cTn id="40" dur="200" decel="50000" autoRev="1" fill="hold">
                                          <p:stCondLst>
                                            <p:cond delay="600"/>
                                          </p:stCondLst>
                                        </p:cTn>
                                        <p:tgtEl>
                                          <p:spTgt spid="16386">
                                            <p:txEl>
                                              <p:pRg st="4" end="4"/>
                                            </p:txEl>
                                          </p:spTgt>
                                        </p:tgtEl>
                                        <p:attrNameLst>
                                          <p:attrName>xshear</p:attrName>
                                        </p:attrNameLst>
                                      </p:cBhvr>
                                    </p:anim>
                                    <p:animScale>
                                      <p:cBhvr>
                                        <p:cTn id="41" dur="200" decel="100000" autoRev="1" fill="hold">
                                          <p:stCondLst>
                                            <p:cond delay="600"/>
                                          </p:stCondLst>
                                        </p:cTn>
                                        <p:tgtEl>
                                          <p:spTgt spid="16386">
                                            <p:txEl>
                                              <p:pRg st="4" end="4"/>
                                            </p:txEl>
                                          </p:spTgt>
                                        </p:tgtEl>
                                      </p:cBhvr>
                                      <p:from x="100000" y="100000"/>
                                      <p:to x="80000" y="100000"/>
                                    </p:animScale>
                                    <p:anim by="(#ppt_h/3+#ppt_w*0.1)" calcmode="lin" valueType="num">
                                      <p:cBhvr additive="sum">
                                        <p:cTn id="42" dur="200" decel="100000" autoRev="1" fill="hold">
                                          <p:stCondLst>
                                            <p:cond delay="600"/>
                                          </p:stCondLst>
                                        </p:cTn>
                                        <p:tgtEl>
                                          <p:spTgt spid="16386">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16386">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16386">
                                            <p:txEl>
                                              <p:pRg st="5" end="5"/>
                                            </p:txEl>
                                          </p:spTgt>
                                        </p:tgtEl>
                                        <p:attrNameLst>
                                          <p:attrName>ppt_x</p:attrName>
                                        </p:attrNameLst>
                                      </p:cBhvr>
                                    </p:anim>
                                    <p:anim from="0" to="-1.0" calcmode="lin" valueType="num">
                                      <p:cBhvr>
                                        <p:cTn id="48" dur="200" decel="50000" autoRev="1" fill="hold">
                                          <p:stCondLst>
                                            <p:cond delay="600"/>
                                          </p:stCondLst>
                                        </p:cTn>
                                        <p:tgtEl>
                                          <p:spTgt spid="16386">
                                            <p:txEl>
                                              <p:pRg st="5" end="5"/>
                                            </p:txEl>
                                          </p:spTgt>
                                        </p:tgtEl>
                                        <p:attrNameLst>
                                          <p:attrName>xshear</p:attrName>
                                        </p:attrNameLst>
                                      </p:cBhvr>
                                    </p:anim>
                                    <p:animScale>
                                      <p:cBhvr>
                                        <p:cTn id="49" dur="200" decel="100000" autoRev="1" fill="hold">
                                          <p:stCondLst>
                                            <p:cond delay="600"/>
                                          </p:stCondLst>
                                        </p:cTn>
                                        <p:tgtEl>
                                          <p:spTgt spid="16386">
                                            <p:txEl>
                                              <p:pRg st="5" end="5"/>
                                            </p:txEl>
                                          </p:spTgt>
                                        </p:tgtEl>
                                      </p:cBhvr>
                                      <p:from x="100000" y="100000"/>
                                      <p:to x="80000" y="100000"/>
                                    </p:animScale>
                                    <p:anim by="(#ppt_h/3+#ppt_w*0.1)" calcmode="lin" valueType="num">
                                      <p:cBhvr additive="sum">
                                        <p:cTn id="50" dur="200" decel="100000" autoRev="1" fill="hold">
                                          <p:stCondLst>
                                            <p:cond delay="600"/>
                                          </p:stCondLst>
                                        </p:cTn>
                                        <p:tgtEl>
                                          <p:spTgt spid="16386">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16386">
                                            <p:txEl>
                                              <p:pRg st="7" end="7"/>
                                            </p:txEl>
                                          </p:spTgt>
                                        </p:tgtEl>
                                        <p:attrNameLst>
                                          <p:attrName>style.visibility</p:attrName>
                                        </p:attrNameLst>
                                      </p:cBhvr>
                                      <p:to>
                                        <p:strVal val="visible"/>
                                      </p:to>
                                    </p:set>
                                    <p:anim from="(-#ppt_w/2)" to="(#ppt_x)" calcmode="lin" valueType="num">
                                      <p:cBhvr>
                                        <p:cTn id="55" dur="600" fill="hold">
                                          <p:stCondLst>
                                            <p:cond delay="0"/>
                                          </p:stCondLst>
                                        </p:cTn>
                                        <p:tgtEl>
                                          <p:spTgt spid="16386">
                                            <p:txEl>
                                              <p:pRg st="7" end="7"/>
                                            </p:txEl>
                                          </p:spTgt>
                                        </p:tgtEl>
                                        <p:attrNameLst>
                                          <p:attrName>ppt_x</p:attrName>
                                        </p:attrNameLst>
                                      </p:cBhvr>
                                    </p:anim>
                                    <p:anim from="0" to="-1.0" calcmode="lin" valueType="num">
                                      <p:cBhvr>
                                        <p:cTn id="56" dur="200" decel="50000" autoRev="1" fill="hold">
                                          <p:stCondLst>
                                            <p:cond delay="600"/>
                                          </p:stCondLst>
                                        </p:cTn>
                                        <p:tgtEl>
                                          <p:spTgt spid="16386">
                                            <p:txEl>
                                              <p:pRg st="7" end="7"/>
                                            </p:txEl>
                                          </p:spTgt>
                                        </p:tgtEl>
                                        <p:attrNameLst>
                                          <p:attrName>xshear</p:attrName>
                                        </p:attrNameLst>
                                      </p:cBhvr>
                                    </p:anim>
                                    <p:animScale>
                                      <p:cBhvr>
                                        <p:cTn id="57" dur="200" decel="100000" autoRev="1" fill="hold">
                                          <p:stCondLst>
                                            <p:cond delay="600"/>
                                          </p:stCondLst>
                                        </p:cTn>
                                        <p:tgtEl>
                                          <p:spTgt spid="16386">
                                            <p:txEl>
                                              <p:pRg st="7" end="7"/>
                                            </p:txEl>
                                          </p:spTgt>
                                        </p:tgtEl>
                                      </p:cBhvr>
                                      <p:from x="100000" y="100000"/>
                                      <p:to x="80000" y="100000"/>
                                    </p:animScale>
                                    <p:anim by="(#ppt_h/3+#ppt_w*0.1)" calcmode="lin" valueType="num">
                                      <p:cBhvr additive="sum">
                                        <p:cTn id="58" dur="200" decel="100000" autoRev="1" fill="hold">
                                          <p:stCondLst>
                                            <p:cond delay="600"/>
                                          </p:stCondLst>
                                        </p:cTn>
                                        <p:tgtEl>
                                          <p:spTgt spid="16386">
                                            <p:txEl>
                                              <p:pRg st="7" end="7"/>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16386">
                                            <p:txEl>
                                              <p:pRg st="8" end="8"/>
                                            </p:txEl>
                                          </p:spTgt>
                                        </p:tgtEl>
                                        <p:attrNameLst>
                                          <p:attrName>style.visibility</p:attrName>
                                        </p:attrNameLst>
                                      </p:cBhvr>
                                      <p:to>
                                        <p:strVal val="visible"/>
                                      </p:to>
                                    </p:set>
                                    <p:anim from="(-#ppt_w/2)" to="(#ppt_x)" calcmode="lin" valueType="num">
                                      <p:cBhvr>
                                        <p:cTn id="63" dur="600" fill="hold">
                                          <p:stCondLst>
                                            <p:cond delay="0"/>
                                          </p:stCondLst>
                                        </p:cTn>
                                        <p:tgtEl>
                                          <p:spTgt spid="16386">
                                            <p:txEl>
                                              <p:pRg st="8" end="8"/>
                                            </p:txEl>
                                          </p:spTgt>
                                        </p:tgtEl>
                                        <p:attrNameLst>
                                          <p:attrName>ppt_x</p:attrName>
                                        </p:attrNameLst>
                                      </p:cBhvr>
                                    </p:anim>
                                    <p:anim from="0" to="-1.0" calcmode="lin" valueType="num">
                                      <p:cBhvr>
                                        <p:cTn id="64" dur="200" decel="50000" autoRev="1" fill="hold">
                                          <p:stCondLst>
                                            <p:cond delay="600"/>
                                          </p:stCondLst>
                                        </p:cTn>
                                        <p:tgtEl>
                                          <p:spTgt spid="16386">
                                            <p:txEl>
                                              <p:pRg st="8" end="8"/>
                                            </p:txEl>
                                          </p:spTgt>
                                        </p:tgtEl>
                                        <p:attrNameLst>
                                          <p:attrName>xshear</p:attrName>
                                        </p:attrNameLst>
                                      </p:cBhvr>
                                    </p:anim>
                                    <p:animScale>
                                      <p:cBhvr>
                                        <p:cTn id="65" dur="200" decel="100000" autoRev="1" fill="hold">
                                          <p:stCondLst>
                                            <p:cond delay="600"/>
                                          </p:stCondLst>
                                        </p:cTn>
                                        <p:tgtEl>
                                          <p:spTgt spid="16386">
                                            <p:txEl>
                                              <p:pRg st="8" end="8"/>
                                            </p:txEl>
                                          </p:spTgt>
                                        </p:tgtEl>
                                      </p:cBhvr>
                                      <p:from x="100000" y="100000"/>
                                      <p:to x="80000" y="100000"/>
                                    </p:animScale>
                                    <p:anim by="(#ppt_h/3+#ppt_w*0.1)" calcmode="lin" valueType="num">
                                      <p:cBhvr additive="sum">
                                        <p:cTn id="66" dur="200" decel="100000" autoRev="1" fill="hold">
                                          <p:stCondLst>
                                            <p:cond delay="600"/>
                                          </p:stCondLst>
                                        </p:cTn>
                                        <p:tgtEl>
                                          <p:spTgt spid="16386">
                                            <p:txEl>
                                              <p:pRg st="8" end="8"/>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Diskusi</a:t>
            </a:r>
            <a:endParaRPr lang="en-US" dirty="0"/>
          </a:p>
        </p:txBody>
      </p:sp>
      <p:sp>
        <p:nvSpPr>
          <p:cNvPr id="3" name="Content Placeholder 2"/>
          <p:cNvSpPr>
            <a:spLocks noGrp="1"/>
          </p:cNvSpPr>
          <p:nvPr>
            <p:ph sz="quarter" idx="1"/>
          </p:nvPr>
        </p:nvSpPr>
        <p:spPr/>
        <p:txBody>
          <a:bodyPr/>
          <a:lstStyle/>
          <a:p>
            <a:r>
              <a:rPr lang="en-US" dirty="0" err="1" smtClean="0"/>
              <a:t>Apakah</a:t>
            </a:r>
            <a:r>
              <a:rPr lang="en-US" dirty="0" smtClean="0"/>
              <a:t> </a:t>
            </a:r>
            <a:r>
              <a:rPr lang="en-US" dirty="0" err="1" smtClean="0"/>
              <a:t>visi</a:t>
            </a:r>
            <a:r>
              <a:rPr lang="en-US" dirty="0" smtClean="0"/>
              <a:t> </a:t>
            </a:r>
            <a:r>
              <a:rPr lang="en-US" dirty="0" err="1" smtClean="0"/>
              <a:t>kita</a:t>
            </a:r>
            <a:r>
              <a:rPr lang="en-US" dirty="0" smtClean="0"/>
              <a:t>?</a:t>
            </a:r>
          </a:p>
          <a:p>
            <a:r>
              <a:rPr lang="en-US" dirty="0" err="1" smtClean="0"/>
              <a:t>Mengapa</a:t>
            </a:r>
            <a:r>
              <a:rPr lang="en-US" dirty="0" smtClean="0"/>
              <a:t> </a:t>
            </a:r>
            <a:r>
              <a:rPr lang="en-US" dirty="0" err="1" smtClean="0"/>
              <a:t>kita</a:t>
            </a:r>
            <a:r>
              <a:rPr lang="en-US" dirty="0" smtClean="0"/>
              <a:t> </a:t>
            </a:r>
            <a:r>
              <a:rPr lang="en-US" dirty="0" err="1" smtClean="0"/>
              <a:t>bisa</a:t>
            </a:r>
            <a:r>
              <a:rPr lang="en-US" dirty="0" smtClean="0"/>
              <a:t> </a:t>
            </a:r>
            <a:r>
              <a:rPr lang="en-US" dirty="0" err="1" smtClean="0"/>
              <a:t>kehilangan</a:t>
            </a:r>
            <a:r>
              <a:rPr lang="en-US" dirty="0" smtClean="0"/>
              <a:t> </a:t>
            </a:r>
            <a:r>
              <a:rPr lang="en-US" dirty="0" err="1" smtClean="0"/>
              <a:t>visi</a:t>
            </a:r>
            <a:r>
              <a:rPr lang="en-US" dirty="0" smtClean="0"/>
              <a:t> </a:t>
            </a:r>
            <a:r>
              <a:rPr lang="en-US" dirty="0" err="1" smtClean="0"/>
              <a:t>kita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r>
              <a:rPr lang="en-US" sz="3400" smtClean="0"/>
              <a:t>Panggilan untuk menjadi garam dan terang di tengah dunia </a:t>
            </a:r>
          </a:p>
        </p:txBody>
      </p:sp>
      <p:sp>
        <p:nvSpPr>
          <p:cNvPr id="17411" name="Rectangle 3"/>
          <p:cNvSpPr>
            <a:spLocks noGrp="1" noChangeArrowheads="1"/>
          </p:cNvSpPr>
          <p:nvPr>
            <p:ph sz="quarter" idx="1"/>
          </p:nvPr>
        </p:nvSpPr>
        <p:spPr/>
        <p:txBody>
          <a:bodyPr/>
          <a:lstStyle/>
          <a:p>
            <a:pPr eaLnBrk="1" hangingPunct="1"/>
            <a:r>
              <a:rPr lang="en-US" sz="2400" smtClean="0"/>
              <a:t>“</a:t>
            </a:r>
            <a:r>
              <a:rPr lang="en-US" sz="2400" i="1" smtClean="0"/>
              <a:t>Janganlah kamu menjadi serupa dengan dunia ini, tetapi berubahlah oleh pembaharuan budimu, sehingga kamu dapat membedakan manakah kehendak Allah: apa yang baik, yang berkenan kepada Allah dan yang sempurna.“ (Rm 12:2)</a:t>
            </a:r>
          </a:p>
          <a:p>
            <a:pPr eaLnBrk="1" hangingPunct="1"/>
            <a:endParaRPr lang="en-US" sz="2400" i="1" smtClean="0"/>
          </a:p>
          <a:p>
            <a:pPr eaLnBrk="1" hangingPunct="1"/>
            <a:r>
              <a:rPr lang="en-US" sz="2800" i="1" smtClean="0"/>
              <a:t>“</a:t>
            </a:r>
            <a:r>
              <a:rPr lang="en-US" sz="2400" i="1" smtClean="0"/>
              <a:t>Sebab itu aku menasihatkan kamu, … supaya hidupmu sebagai orang-orang yang telah dipanggil berpadanan dengan panggilan itu.” (Ef 4:1)</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Tantangan</a:t>
            </a:r>
            <a:r>
              <a:rPr lang="en-US" dirty="0" smtClean="0"/>
              <a:t> </a:t>
            </a:r>
            <a:r>
              <a:rPr lang="en-US" dirty="0" err="1" smtClean="0"/>
              <a:t>dunia</a:t>
            </a:r>
            <a:r>
              <a:rPr lang="en-US" dirty="0" smtClean="0"/>
              <a:t> </a:t>
            </a:r>
            <a:r>
              <a:rPr lang="en-US" dirty="0" err="1" smtClean="0"/>
              <a:t>kerja</a:t>
            </a:r>
            <a:endParaRPr lang="en-US" dirty="0"/>
          </a:p>
        </p:txBody>
      </p:sp>
      <p:sp>
        <p:nvSpPr>
          <p:cNvPr id="3" name="Content Placeholder 2"/>
          <p:cNvSpPr>
            <a:spLocks noGrp="1"/>
          </p:cNvSpPr>
          <p:nvPr>
            <p:ph sz="quarter" idx="1"/>
          </p:nvPr>
        </p:nvSpPr>
        <p:spPr>
          <a:xfrm>
            <a:off x="304800" y="1600200"/>
            <a:ext cx="8534400" cy="4525963"/>
          </a:xfrm>
        </p:spPr>
        <p:txBody>
          <a:bodyPr>
            <a:normAutofit/>
          </a:bodyPr>
          <a:lstStyle/>
          <a:p>
            <a:r>
              <a:rPr lang="en-US" dirty="0" err="1" smtClean="0"/>
              <a:t>Waktu</a:t>
            </a:r>
            <a:r>
              <a:rPr lang="en-US" dirty="0" smtClean="0"/>
              <a:t> </a:t>
            </a:r>
            <a:r>
              <a:rPr lang="en-US" dirty="0" err="1" smtClean="0"/>
              <a:t>kerja</a:t>
            </a:r>
            <a:r>
              <a:rPr lang="en-US" dirty="0" smtClean="0"/>
              <a:t> yang </a:t>
            </a:r>
            <a:r>
              <a:rPr lang="en-US" dirty="0" err="1" smtClean="0"/>
              <a:t>sangat</a:t>
            </a:r>
            <a:r>
              <a:rPr lang="en-US" dirty="0" smtClean="0"/>
              <a:t> </a:t>
            </a:r>
            <a:r>
              <a:rPr lang="en-US" dirty="0" err="1" smtClean="0"/>
              <a:t>mengikat</a:t>
            </a:r>
            <a:r>
              <a:rPr lang="en-US" dirty="0" smtClean="0"/>
              <a:t> </a:t>
            </a:r>
            <a:r>
              <a:rPr lang="en-US" dirty="0" err="1" smtClean="0"/>
              <a:t>dan</a:t>
            </a:r>
            <a:r>
              <a:rPr lang="en-US" dirty="0" smtClean="0"/>
              <a:t> </a:t>
            </a:r>
            <a:r>
              <a:rPr lang="en-US" dirty="0" err="1" smtClean="0"/>
              <a:t>sangat</a:t>
            </a:r>
            <a:r>
              <a:rPr lang="en-US" dirty="0" smtClean="0"/>
              <a:t> </a:t>
            </a:r>
            <a:r>
              <a:rPr lang="en-US" dirty="0" err="1" smtClean="0"/>
              <a:t>panjang</a:t>
            </a:r>
            <a:r>
              <a:rPr lang="en-US" dirty="0" smtClean="0"/>
              <a:t>, </a:t>
            </a:r>
            <a:r>
              <a:rPr lang="en-US" dirty="0" err="1" smtClean="0"/>
              <a:t>atau</a:t>
            </a:r>
            <a:r>
              <a:rPr lang="en-US" dirty="0" smtClean="0"/>
              <a:t> </a:t>
            </a:r>
            <a:r>
              <a:rPr lang="en-US" dirty="0" err="1" smtClean="0"/>
              <a:t>waktu</a:t>
            </a:r>
            <a:r>
              <a:rPr lang="en-US" dirty="0" smtClean="0"/>
              <a:t> </a:t>
            </a:r>
            <a:r>
              <a:rPr lang="en-US" dirty="0" err="1" smtClean="0"/>
              <a:t>kerja</a:t>
            </a:r>
            <a:r>
              <a:rPr lang="en-US" dirty="0" smtClean="0"/>
              <a:t> yang </a:t>
            </a:r>
            <a:r>
              <a:rPr lang="en-US" dirty="0" err="1" smtClean="0"/>
              <a:t>sangat</a:t>
            </a:r>
            <a:r>
              <a:rPr lang="en-US" dirty="0" smtClean="0"/>
              <a:t> </a:t>
            </a:r>
            <a:r>
              <a:rPr lang="en-US" dirty="0" err="1" smtClean="0"/>
              <a:t>longgar</a:t>
            </a:r>
            <a:r>
              <a:rPr lang="en-US" dirty="0" smtClean="0"/>
              <a:t>?</a:t>
            </a:r>
          </a:p>
          <a:p>
            <a:r>
              <a:rPr lang="en-US" dirty="0" err="1" smtClean="0"/>
              <a:t>Persaingan</a:t>
            </a:r>
            <a:r>
              <a:rPr lang="en-US" dirty="0" smtClean="0"/>
              <a:t>, </a:t>
            </a:r>
            <a:r>
              <a:rPr lang="en-US" dirty="0" err="1" smtClean="0"/>
              <a:t>saling</a:t>
            </a:r>
            <a:r>
              <a:rPr lang="en-US" dirty="0" smtClean="0"/>
              <a:t> </a:t>
            </a:r>
            <a:r>
              <a:rPr lang="en-US" dirty="0" err="1" smtClean="0"/>
              <a:t>menjatuhkan</a:t>
            </a:r>
            <a:endParaRPr lang="en-US" dirty="0" smtClean="0"/>
          </a:p>
          <a:p>
            <a:r>
              <a:rPr lang="en-US" dirty="0" err="1" smtClean="0"/>
              <a:t>Ketidakjujuran</a:t>
            </a:r>
            <a:r>
              <a:rPr lang="en-US" dirty="0" smtClean="0"/>
              <a:t>, </a:t>
            </a:r>
            <a:r>
              <a:rPr lang="en-US" dirty="0" err="1" smtClean="0"/>
              <a:t>korupsi</a:t>
            </a:r>
            <a:r>
              <a:rPr lang="en-US" dirty="0" smtClean="0"/>
              <a:t>, </a:t>
            </a:r>
            <a:r>
              <a:rPr lang="en-US" dirty="0" err="1" smtClean="0"/>
              <a:t>kompromi</a:t>
            </a:r>
            <a:endParaRPr lang="en-US" dirty="0" smtClean="0"/>
          </a:p>
          <a:p>
            <a:r>
              <a:rPr lang="en-US" dirty="0" err="1" smtClean="0"/>
              <a:t>Gaji</a:t>
            </a:r>
            <a:r>
              <a:rPr lang="en-US" dirty="0" smtClean="0"/>
              <a:t> yang </a:t>
            </a:r>
            <a:r>
              <a:rPr lang="en-US" dirty="0" err="1" smtClean="0"/>
              <a:t>tidak</a:t>
            </a:r>
            <a:r>
              <a:rPr lang="en-US" dirty="0" smtClean="0"/>
              <a:t> </a:t>
            </a:r>
            <a:r>
              <a:rPr lang="en-US" dirty="0" err="1" smtClean="0"/>
              <a:t>mencukupi</a:t>
            </a:r>
            <a:r>
              <a:rPr lang="en-US" dirty="0" smtClean="0"/>
              <a:t> (</a:t>
            </a:r>
            <a:r>
              <a:rPr lang="en-US" dirty="0" err="1" smtClean="0"/>
              <a:t>membuat</a:t>
            </a:r>
            <a:r>
              <a:rPr lang="en-US" dirty="0" smtClean="0"/>
              <a:t> </a:t>
            </a:r>
            <a:r>
              <a:rPr lang="en-US" dirty="0" err="1" smtClean="0"/>
              <a:t>kita</a:t>
            </a:r>
            <a:r>
              <a:rPr lang="en-US" dirty="0" smtClean="0"/>
              <a:t> </a:t>
            </a:r>
            <a:r>
              <a:rPr lang="en-US" dirty="0" err="1" smtClean="0"/>
              <a:t>cari</a:t>
            </a:r>
            <a:r>
              <a:rPr lang="en-US" dirty="0" smtClean="0"/>
              <a:t> </a:t>
            </a:r>
            <a:r>
              <a:rPr lang="en-US" dirty="0" err="1" smtClean="0"/>
              <a:t>kerja</a:t>
            </a:r>
            <a:r>
              <a:rPr lang="en-US" dirty="0" smtClean="0"/>
              <a:t> lain) </a:t>
            </a:r>
            <a:r>
              <a:rPr lang="en-US" dirty="0" err="1" smtClean="0"/>
              <a:t>atau</a:t>
            </a:r>
            <a:r>
              <a:rPr lang="en-US" dirty="0" smtClean="0"/>
              <a:t> </a:t>
            </a:r>
            <a:r>
              <a:rPr lang="en-US" dirty="0" err="1" smtClean="0"/>
              <a:t>gaji</a:t>
            </a:r>
            <a:r>
              <a:rPr lang="en-US" dirty="0" smtClean="0"/>
              <a:t> yang </a:t>
            </a:r>
            <a:r>
              <a:rPr lang="en-US" dirty="0" err="1" smtClean="0"/>
              <a:t>sangat</a:t>
            </a:r>
            <a:r>
              <a:rPr lang="en-US" dirty="0" smtClean="0"/>
              <a:t> </a:t>
            </a:r>
            <a:r>
              <a:rPr lang="en-US" dirty="0" err="1" smtClean="0"/>
              <a:t>besar</a:t>
            </a:r>
            <a:r>
              <a:rPr lang="en-US" dirty="0" smtClean="0"/>
              <a:t> (</a:t>
            </a:r>
            <a:r>
              <a:rPr lang="en-US" dirty="0" err="1" smtClean="0"/>
              <a:t>membuat</a:t>
            </a:r>
            <a:r>
              <a:rPr lang="en-US" dirty="0" smtClean="0"/>
              <a:t> </a:t>
            </a:r>
            <a:r>
              <a:rPr lang="en-US" dirty="0" err="1" smtClean="0"/>
              <a:t>kita</a:t>
            </a:r>
            <a:r>
              <a:rPr lang="en-US" dirty="0" smtClean="0"/>
              <a:t> </a:t>
            </a:r>
            <a:r>
              <a:rPr lang="en-US" dirty="0" err="1" smtClean="0"/>
              <a:t>sangat</a:t>
            </a:r>
            <a:r>
              <a:rPr lang="en-US" dirty="0" smtClean="0"/>
              <a:t> </a:t>
            </a:r>
            <a:r>
              <a:rPr lang="en-US" dirty="0" err="1" smtClean="0"/>
              <a:t>konsumtif</a:t>
            </a:r>
            <a:r>
              <a:rPr lang="en-US" dirty="0" smtClean="0"/>
              <a:t>)</a:t>
            </a:r>
          </a:p>
          <a:p>
            <a:r>
              <a:rPr lang="en-US" dirty="0" err="1" smtClean="0"/>
              <a:t>Tidak</a:t>
            </a:r>
            <a:r>
              <a:rPr lang="en-US" dirty="0" smtClean="0"/>
              <a:t> </a:t>
            </a:r>
            <a:r>
              <a:rPr lang="en-US" dirty="0" err="1" smtClean="0"/>
              <a:t>menemukan</a:t>
            </a:r>
            <a:r>
              <a:rPr lang="en-US" dirty="0" smtClean="0"/>
              <a:t> </a:t>
            </a:r>
            <a:r>
              <a:rPr lang="en-US" dirty="0" err="1" smtClean="0"/>
              <a:t>komunitas</a:t>
            </a:r>
            <a:r>
              <a:rPr lang="en-US" dirty="0" smtClean="0"/>
              <a:t> </a:t>
            </a:r>
            <a:r>
              <a:rPr lang="en-US" dirty="0" err="1" smtClean="0"/>
              <a:t>untuk</a:t>
            </a:r>
            <a:r>
              <a:rPr lang="en-US" dirty="0" smtClean="0"/>
              <a:t> </a:t>
            </a:r>
            <a:r>
              <a:rPr lang="en-US" dirty="0" err="1" smtClean="0"/>
              <a:t>bertumbuh</a:t>
            </a:r>
            <a:r>
              <a:rPr lang="en-US" dirty="0" smtClean="0"/>
              <a:t>, accountability partner, </a:t>
            </a:r>
            <a:r>
              <a:rPr lang="en-US" dirty="0" err="1" smtClean="0"/>
              <a:t>merasa</a:t>
            </a:r>
            <a:r>
              <a:rPr lang="en-US" dirty="0" smtClean="0"/>
              <a:t> </a:t>
            </a:r>
            <a:r>
              <a:rPr lang="en-US" dirty="0" err="1" smtClean="0"/>
              <a:t>sendiri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Kesempatan</a:t>
            </a:r>
            <a:r>
              <a:rPr lang="en-US" dirty="0" smtClean="0"/>
              <a:t> </a:t>
            </a:r>
            <a:r>
              <a:rPr lang="en-US" dirty="0" err="1" smtClean="0"/>
              <a:t>Besar</a:t>
            </a:r>
            <a:r>
              <a:rPr lang="en-US" smtClean="0"/>
              <a:t>!!!</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92500"/>
          </a:bodyPr>
          <a:lstStyle/>
          <a:p>
            <a:r>
              <a:rPr lang="en-US" dirty="0" smtClean="0"/>
              <a:t>We are convinced that England will never be converted until laity use the opportunities daily afforded by their various professions, crafts and occupations</a:t>
            </a:r>
          </a:p>
          <a:p>
            <a:r>
              <a:rPr lang="en-US" dirty="0" smtClean="0"/>
              <a:t>The key to evangelism is relationship/friendship</a:t>
            </a:r>
          </a:p>
          <a:p>
            <a:r>
              <a:rPr lang="en-US" dirty="0" smtClean="0"/>
              <a:t>the place where people have most relationships is the workplace/</a:t>
            </a:r>
            <a:r>
              <a:rPr lang="en-US" dirty="0" err="1" smtClean="0"/>
              <a:t>tempat</a:t>
            </a:r>
            <a:r>
              <a:rPr lang="en-US" dirty="0" smtClean="0"/>
              <a:t> </a:t>
            </a:r>
            <a:r>
              <a:rPr lang="en-US" dirty="0" err="1" smtClean="0"/>
              <a:t>kerja</a:t>
            </a:r>
            <a:endParaRPr lang="en-US" dirty="0" smtClean="0"/>
          </a:p>
          <a:p>
            <a:r>
              <a:rPr lang="en-US" dirty="0" err="1" smtClean="0"/>
              <a:t>mengabarkan</a:t>
            </a:r>
            <a:r>
              <a:rPr lang="en-US" dirty="0" smtClean="0"/>
              <a:t> </a:t>
            </a:r>
            <a:r>
              <a:rPr lang="en-US" dirty="0" err="1" smtClean="0"/>
              <a:t>Injil</a:t>
            </a:r>
            <a:r>
              <a:rPr lang="en-US" dirty="0" smtClean="0"/>
              <a:t> </a:t>
            </a:r>
            <a:r>
              <a:rPr lang="en-US" dirty="0" err="1" smtClean="0"/>
              <a:t>melalui</a:t>
            </a:r>
            <a:r>
              <a:rPr lang="en-US" dirty="0" smtClean="0"/>
              <a:t> </a:t>
            </a:r>
            <a:r>
              <a:rPr lang="en-US" dirty="0" err="1" smtClean="0"/>
              <a:t>cara</a:t>
            </a:r>
            <a:r>
              <a:rPr lang="en-US" dirty="0" smtClean="0"/>
              <a:t> </a:t>
            </a:r>
            <a:r>
              <a:rPr lang="en-US" dirty="0" err="1" smtClean="0"/>
              <a:t>kerja</a:t>
            </a:r>
            <a:r>
              <a:rPr lang="en-US" dirty="0" smtClean="0"/>
              <a:t>, </a:t>
            </a:r>
            <a:r>
              <a:rPr lang="en-US" dirty="0" err="1" smtClean="0"/>
              <a:t>membawa</a:t>
            </a:r>
            <a:r>
              <a:rPr lang="en-US" dirty="0" smtClean="0"/>
              <a:t> </a:t>
            </a:r>
            <a:r>
              <a:rPr lang="en-US" dirty="0" err="1" smtClean="0"/>
              <a:t>cara</a:t>
            </a:r>
            <a:r>
              <a:rPr lang="en-US" dirty="0" smtClean="0"/>
              <a:t> </a:t>
            </a:r>
            <a:r>
              <a:rPr lang="en-US" dirty="0" err="1" smtClean="0"/>
              <a:t>pandang</a:t>
            </a:r>
            <a:r>
              <a:rPr lang="en-US" dirty="0" smtClean="0"/>
              <a:t> </a:t>
            </a:r>
            <a:r>
              <a:rPr lang="en-US" dirty="0" err="1" smtClean="0"/>
              <a:t>Alkitab</a:t>
            </a:r>
            <a:r>
              <a:rPr lang="en-US" dirty="0" smtClean="0"/>
              <a:t> </a:t>
            </a:r>
            <a:r>
              <a:rPr lang="en-US" dirty="0" err="1" smtClean="0"/>
              <a:t>terhadap</a:t>
            </a:r>
            <a:r>
              <a:rPr lang="en-US" dirty="0" smtClean="0"/>
              <a:t> </a:t>
            </a:r>
            <a:r>
              <a:rPr lang="en-US" dirty="0" err="1" smtClean="0"/>
              <a:t>masalah</a:t>
            </a:r>
            <a:r>
              <a:rPr lang="en-US" dirty="0" smtClean="0"/>
              <a:t> </a:t>
            </a:r>
            <a:r>
              <a:rPr lang="en-US" dirty="0" err="1" smtClean="0"/>
              <a:t>pribadi</a:t>
            </a:r>
            <a:r>
              <a:rPr lang="en-US" dirty="0" smtClean="0"/>
              <a:t>, </a:t>
            </a:r>
            <a:r>
              <a:rPr lang="en-US" dirty="0" err="1" smtClean="0"/>
              <a:t>masalah</a:t>
            </a:r>
            <a:r>
              <a:rPr lang="en-US" dirty="0" smtClean="0"/>
              <a:t> </a:t>
            </a:r>
            <a:r>
              <a:rPr lang="en-US" dirty="0" err="1" smtClean="0"/>
              <a:t>umum</a:t>
            </a:r>
            <a:r>
              <a:rPr lang="en-US" dirty="0" smtClean="0"/>
              <a:t> </a:t>
            </a:r>
            <a:r>
              <a:rPr lang="en-US" dirty="0" err="1" smtClean="0"/>
              <a:t>dan</a:t>
            </a:r>
            <a:r>
              <a:rPr lang="en-US" dirty="0" smtClean="0"/>
              <a:t> </a:t>
            </a:r>
            <a:r>
              <a:rPr lang="en-US" dirty="0" err="1" smtClean="0"/>
              <a:t>masalah</a:t>
            </a:r>
            <a:r>
              <a:rPr lang="en-US" dirty="0" smtClean="0"/>
              <a:t> </a:t>
            </a:r>
            <a:r>
              <a:rPr lang="en-US" dirty="0" err="1" smtClean="0"/>
              <a:t>bisnis</a:t>
            </a:r>
            <a:endParaRPr lang="en-US" dirty="0" smtClean="0"/>
          </a:p>
          <a:p>
            <a:r>
              <a:rPr lang="en-US" dirty="0" err="1" smtClean="0"/>
              <a:t>Juga</a:t>
            </a:r>
            <a:r>
              <a:rPr lang="en-US" dirty="0" smtClean="0"/>
              <a:t> </a:t>
            </a:r>
            <a:r>
              <a:rPr lang="en-US" dirty="0" err="1" smtClean="0"/>
              <a:t>tentunya</a:t>
            </a:r>
            <a:r>
              <a:rPr lang="en-US" dirty="0" smtClean="0"/>
              <a:t> </a:t>
            </a:r>
            <a:r>
              <a:rPr lang="en-US" dirty="0" err="1" smtClean="0"/>
              <a:t>dengan</a:t>
            </a:r>
            <a:r>
              <a:rPr lang="en-US" dirty="0" smtClean="0"/>
              <a:t> </a:t>
            </a:r>
            <a:r>
              <a:rPr lang="en-US" dirty="0" err="1" smtClean="0"/>
              <a:t>mendoakan</a:t>
            </a:r>
            <a:r>
              <a:rPr lang="en-US" dirty="0" smtClean="0"/>
              <a:t> </a:t>
            </a:r>
            <a:r>
              <a:rPr lang="en-US" dirty="0" err="1" smtClean="0"/>
              <a:t>orang-orang</a:t>
            </a:r>
            <a:r>
              <a:rPr lang="en-US" dirty="0" smtClean="0"/>
              <a:t> </a:t>
            </a:r>
            <a:r>
              <a:rPr lang="en-US" dirty="0" err="1" smtClean="0"/>
              <a:t>tertentu</a:t>
            </a:r>
            <a:r>
              <a:rPr lang="en-US" dirty="0" smtClean="0"/>
              <a:t> </a:t>
            </a:r>
            <a:r>
              <a:rPr lang="en-US" dirty="0" err="1" smtClean="0"/>
              <a:t>secara</a:t>
            </a:r>
            <a:r>
              <a:rPr lang="en-US" dirty="0" smtClean="0"/>
              <a:t> </a:t>
            </a:r>
            <a:r>
              <a:rPr lang="en-US" dirty="0" err="1" smtClean="0"/>
              <a:t>khusus</a:t>
            </a:r>
            <a:r>
              <a:rPr lang="en-US" dirty="0" smtClean="0"/>
              <a:t> agar Allah </a:t>
            </a:r>
            <a:r>
              <a:rPr lang="en-US" dirty="0" err="1" smtClean="0"/>
              <a:t>membuka</a:t>
            </a:r>
            <a:r>
              <a:rPr lang="en-US" dirty="0" smtClean="0"/>
              <a:t> </a:t>
            </a:r>
            <a:r>
              <a:rPr lang="en-US" dirty="0" err="1" smtClean="0"/>
              <a:t>jalan</a:t>
            </a:r>
            <a:r>
              <a:rPr lang="en-US" dirty="0" smtClean="0"/>
              <a:t> </a:t>
            </a:r>
            <a:r>
              <a:rPr lang="en-US" dirty="0" err="1" smtClean="0"/>
              <a:t>untuk</a:t>
            </a:r>
            <a:r>
              <a:rPr lang="en-US" dirty="0" smtClean="0"/>
              <a:t> PI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Bagaimana</a:t>
            </a:r>
            <a:r>
              <a:rPr lang="en-US" dirty="0" smtClean="0"/>
              <a:t> </a:t>
            </a:r>
            <a:r>
              <a:rPr lang="en-US" dirty="0" err="1" smtClean="0"/>
              <a:t>Bekerja</a:t>
            </a:r>
            <a:r>
              <a:rPr lang="en-US" dirty="0" smtClean="0"/>
              <a:t> </a:t>
            </a:r>
            <a:r>
              <a:rPr lang="en-US" dirty="0" err="1" smtClean="0"/>
              <a:t>tanpa</a:t>
            </a:r>
            <a:r>
              <a:rPr lang="en-US" dirty="0" smtClean="0"/>
              <a:t> </a:t>
            </a:r>
            <a:r>
              <a:rPr lang="en-US" dirty="0" err="1" smtClean="0"/>
              <a:t>Kehilangan</a:t>
            </a:r>
            <a:r>
              <a:rPr lang="en-US" dirty="0" smtClean="0"/>
              <a:t> </a:t>
            </a:r>
            <a:r>
              <a:rPr lang="en-US" dirty="0" err="1" smtClean="0"/>
              <a:t>visi</a:t>
            </a:r>
            <a:r>
              <a:rPr lang="en-US" dirty="0" smtClean="0"/>
              <a:t> (</a:t>
            </a:r>
            <a:r>
              <a:rPr lang="en-US" dirty="0" err="1" smtClean="0"/>
              <a:t>visi</a:t>
            </a:r>
            <a:r>
              <a:rPr lang="en-US" dirty="0" smtClean="0"/>
              <a:t> yang </a:t>
            </a:r>
            <a:r>
              <a:rPr lang="en-US" dirty="0" err="1" smtClean="0"/>
              <a:t>berubah</a:t>
            </a:r>
            <a:r>
              <a:rPr lang="en-US" dirty="0" smtClean="0"/>
              <a:t>?)</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92500" lnSpcReduction="20000"/>
          </a:bodyPr>
          <a:lstStyle/>
          <a:p>
            <a:r>
              <a:rPr lang="en-US" dirty="0" err="1" smtClean="0"/>
              <a:t>Terus</a:t>
            </a:r>
            <a:r>
              <a:rPr lang="en-US" dirty="0"/>
              <a:t> </a:t>
            </a:r>
            <a:r>
              <a:rPr lang="en-US" dirty="0" err="1" smtClean="0"/>
              <a:t>bertanya</a:t>
            </a:r>
            <a:r>
              <a:rPr lang="en-US" dirty="0" smtClean="0"/>
              <a:t> </a:t>
            </a:r>
            <a:r>
              <a:rPr lang="en-US" dirty="0" err="1" smtClean="0"/>
              <a:t>apa</a:t>
            </a:r>
            <a:r>
              <a:rPr lang="en-US" dirty="0" smtClean="0"/>
              <a:t> </a:t>
            </a:r>
            <a:r>
              <a:rPr lang="en-US" dirty="0" err="1" smtClean="0"/>
              <a:t>visimu</a:t>
            </a:r>
            <a:r>
              <a:rPr lang="en-US" dirty="0" smtClean="0"/>
              <a:t> </a:t>
            </a:r>
            <a:r>
              <a:rPr lang="en-US" dirty="0" err="1" smtClean="0"/>
              <a:t>dan</a:t>
            </a:r>
            <a:r>
              <a:rPr lang="en-US" dirty="0" smtClean="0"/>
              <a:t> </a:t>
            </a:r>
            <a:r>
              <a:rPr lang="en-US" dirty="0" err="1" smtClean="0"/>
              <a:t>berjuang</a:t>
            </a:r>
            <a:r>
              <a:rPr lang="en-US" dirty="0" smtClean="0"/>
              <a:t> </a:t>
            </a:r>
            <a:r>
              <a:rPr lang="en-US" dirty="0" err="1" smtClean="0"/>
              <a:t>untuk</a:t>
            </a:r>
            <a:r>
              <a:rPr lang="en-US" dirty="0" smtClean="0"/>
              <a:t> </a:t>
            </a:r>
            <a:r>
              <a:rPr lang="en-US" dirty="0" err="1" smtClean="0"/>
              <a:t>mewujudkannya</a:t>
            </a:r>
            <a:endParaRPr lang="en-US" dirty="0" smtClean="0"/>
          </a:p>
          <a:p>
            <a:r>
              <a:rPr lang="en-US" dirty="0" err="1" smtClean="0"/>
              <a:t>Bila</a:t>
            </a:r>
            <a:r>
              <a:rPr lang="en-US" dirty="0" smtClean="0"/>
              <a:t> </a:t>
            </a:r>
            <a:r>
              <a:rPr lang="en-US" dirty="0" err="1" smtClean="0"/>
              <a:t>mungkin</a:t>
            </a:r>
            <a:r>
              <a:rPr lang="en-US" dirty="0" smtClean="0"/>
              <a:t>, </a:t>
            </a:r>
            <a:r>
              <a:rPr lang="en-US" dirty="0" err="1" smtClean="0"/>
              <a:t>tetaplah</a:t>
            </a:r>
            <a:r>
              <a:rPr lang="en-US" dirty="0" smtClean="0"/>
              <a:t> </a:t>
            </a:r>
            <a:r>
              <a:rPr lang="en-US" dirty="0" err="1" smtClean="0"/>
              <a:t>ktb</a:t>
            </a:r>
            <a:r>
              <a:rPr lang="en-US" dirty="0" smtClean="0"/>
              <a:t>, </a:t>
            </a:r>
            <a:r>
              <a:rPr lang="en-US" dirty="0" err="1" smtClean="0"/>
              <a:t>atau</a:t>
            </a:r>
            <a:r>
              <a:rPr lang="en-US" dirty="0" smtClean="0"/>
              <a:t> </a:t>
            </a:r>
            <a:r>
              <a:rPr lang="en-US" dirty="0" err="1" smtClean="0"/>
              <a:t>bertemulah</a:t>
            </a:r>
            <a:r>
              <a:rPr lang="en-US" dirty="0" smtClean="0"/>
              <a:t> </a:t>
            </a:r>
            <a:r>
              <a:rPr lang="en-US" dirty="0" err="1" smtClean="0"/>
              <a:t>dengan</a:t>
            </a:r>
            <a:r>
              <a:rPr lang="en-US" dirty="0" smtClean="0"/>
              <a:t> </a:t>
            </a:r>
            <a:r>
              <a:rPr lang="en-US" dirty="0" err="1" smtClean="0"/>
              <a:t>mentormu</a:t>
            </a:r>
            <a:r>
              <a:rPr lang="en-US" dirty="0" smtClean="0"/>
              <a:t> </a:t>
            </a:r>
            <a:r>
              <a:rPr lang="en-US" dirty="0" err="1" smtClean="0"/>
              <a:t>secara</a:t>
            </a:r>
            <a:r>
              <a:rPr lang="en-US" dirty="0" smtClean="0"/>
              <a:t> </a:t>
            </a:r>
            <a:r>
              <a:rPr lang="en-US" dirty="0" err="1" smtClean="0"/>
              <a:t>rutin</a:t>
            </a:r>
            <a:r>
              <a:rPr lang="en-US" dirty="0" smtClean="0"/>
              <a:t> agar </a:t>
            </a:r>
            <a:r>
              <a:rPr lang="en-US" dirty="0" err="1" smtClean="0"/>
              <a:t>kita</a:t>
            </a:r>
            <a:r>
              <a:rPr lang="en-US" dirty="0" smtClean="0"/>
              <a:t> </a:t>
            </a:r>
            <a:r>
              <a:rPr lang="en-US" dirty="0" err="1" smtClean="0"/>
              <a:t>bisa</a:t>
            </a:r>
            <a:r>
              <a:rPr lang="en-US" dirty="0" smtClean="0"/>
              <a:t> </a:t>
            </a:r>
            <a:r>
              <a:rPr lang="en-US" dirty="0" err="1" smtClean="0"/>
              <a:t>saling</a:t>
            </a:r>
            <a:r>
              <a:rPr lang="en-US" dirty="0" smtClean="0"/>
              <a:t> </a:t>
            </a:r>
            <a:r>
              <a:rPr lang="en-US" dirty="0" err="1" smtClean="0"/>
              <a:t>menguatkan</a:t>
            </a:r>
            <a:r>
              <a:rPr lang="en-US" dirty="0" smtClean="0"/>
              <a:t> </a:t>
            </a:r>
            <a:r>
              <a:rPr lang="en-US" dirty="0" err="1" smtClean="0"/>
              <a:t>dan</a:t>
            </a:r>
            <a:r>
              <a:rPr lang="en-US" dirty="0" smtClean="0"/>
              <a:t> </a:t>
            </a:r>
            <a:r>
              <a:rPr lang="en-US" dirty="0" err="1" smtClean="0"/>
              <a:t>mengasah</a:t>
            </a:r>
            <a:endParaRPr lang="en-US" dirty="0" smtClean="0"/>
          </a:p>
          <a:p>
            <a:r>
              <a:rPr lang="en-US" dirty="0" err="1" smtClean="0"/>
              <a:t>Pegang</a:t>
            </a:r>
            <a:r>
              <a:rPr lang="en-US" dirty="0" smtClean="0"/>
              <a:t> Mat 6:33</a:t>
            </a:r>
          </a:p>
          <a:p>
            <a:r>
              <a:rPr lang="en-US" dirty="0" err="1" smtClean="0"/>
              <a:t>Cek</a:t>
            </a:r>
            <a:r>
              <a:rPr lang="en-US" dirty="0" smtClean="0"/>
              <a:t> </a:t>
            </a:r>
            <a:r>
              <a:rPr lang="en-US" dirty="0" err="1" smtClean="0"/>
              <a:t>apakah</a:t>
            </a:r>
            <a:r>
              <a:rPr lang="en-US" dirty="0" smtClean="0"/>
              <a:t> </a:t>
            </a:r>
            <a:r>
              <a:rPr lang="en-US" dirty="0" err="1" smtClean="0"/>
              <a:t>saya</a:t>
            </a:r>
            <a:r>
              <a:rPr lang="en-US" dirty="0" smtClean="0"/>
              <a:t> </a:t>
            </a:r>
            <a:r>
              <a:rPr lang="en-US" dirty="0" err="1" smtClean="0"/>
              <a:t>bertumbuh</a:t>
            </a:r>
            <a:r>
              <a:rPr lang="en-US" dirty="0" smtClean="0"/>
              <a:t>?, </a:t>
            </a:r>
            <a:r>
              <a:rPr lang="en-US" dirty="0" err="1" smtClean="0"/>
              <a:t>apakah</a:t>
            </a:r>
            <a:r>
              <a:rPr lang="en-US" dirty="0" smtClean="0"/>
              <a:t> </a:t>
            </a:r>
            <a:r>
              <a:rPr lang="en-US" dirty="0" err="1" smtClean="0"/>
              <a:t>saya</a:t>
            </a:r>
            <a:r>
              <a:rPr lang="en-US" dirty="0" smtClean="0"/>
              <a:t> </a:t>
            </a:r>
            <a:r>
              <a:rPr lang="en-US" dirty="0" err="1" smtClean="0"/>
              <a:t>bisa</a:t>
            </a:r>
            <a:r>
              <a:rPr lang="en-US" dirty="0" smtClean="0"/>
              <a:t> </a:t>
            </a:r>
            <a:r>
              <a:rPr lang="en-US" dirty="0" err="1" smtClean="0"/>
              <a:t>menjadi</a:t>
            </a:r>
            <a:r>
              <a:rPr lang="en-US" dirty="0" smtClean="0"/>
              <a:t> </a:t>
            </a:r>
            <a:r>
              <a:rPr lang="en-US" dirty="0" err="1" smtClean="0"/>
              <a:t>berkat</a:t>
            </a:r>
            <a:r>
              <a:rPr lang="en-US" dirty="0" smtClean="0"/>
              <a:t> </a:t>
            </a:r>
            <a:r>
              <a:rPr lang="en-US" dirty="0" err="1" smtClean="0"/>
              <a:t>bagi</a:t>
            </a:r>
            <a:r>
              <a:rPr lang="en-US" dirty="0" smtClean="0"/>
              <a:t> </a:t>
            </a:r>
            <a:r>
              <a:rPr lang="en-US" dirty="0" err="1" smtClean="0"/>
              <a:t>orang</a:t>
            </a:r>
            <a:r>
              <a:rPr lang="en-US" dirty="0" smtClean="0"/>
              <a:t> lain </a:t>
            </a:r>
            <a:r>
              <a:rPr lang="en-US" dirty="0" err="1" smtClean="0"/>
              <a:t>termasuk</a:t>
            </a:r>
            <a:r>
              <a:rPr lang="en-US" dirty="0" smtClean="0"/>
              <a:t> </a:t>
            </a:r>
            <a:r>
              <a:rPr lang="en-US" dirty="0" err="1" smtClean="0"/>
              <a:t>keluarga</a:t>
            </a:r>
            <a:r>
              <a:rPr lang="en-US" dirty="0" smtClean="0"/>
              <a:t>, </a:t>
            </a:r>
            <a:r>
              <a:rPr lang="en-US" dirty="0" err="1" smtClean="0"/>
              <a:t>bahkan</a:t>
            </a:r>
            <a:r>
              <a:rPr lang="en-US" dirty="0" smtClean="0"/>
              <a:t> </a:t>
            </a:r>
            <a:r>
              <a:rPr lang="en-US" dirty="0" err="1" smtClean="0"/>
              <a:t>menciptakan</a:t>
            </a:r>
            <a:r>
              <a:rPr lang="en-US" dirty="0" smtClean="0"/>
              <a:t> </a:t>
            </a:r>
            <a:r>
              <a:rPr lang="en-US" dirty="0" err="1" smtClean="0"/>
              <a:t>pekerjaan</a:t>
            </a:r>
            <a:r>
              <a:rPr lang="en-US" dirty="0" smtClean="0"/>
              <a:t> </a:t>
            </a:r>
            <a:r>
              <a:rPr lang="en-US" dirty="0" err="1" smtClean="0"/>
              <a:t>bagi</a:t>
            </a:r>
            <a:r>
              <a:rPr lang="en-US" dirty="0" smtClean="0"/>
              <a:t> </a:t>
            </a:r>
            <a:r>
              <a:rPr lang="en-US" dirty="0" err="1" smtClean="0"/>
              <a:t>orang</a:t>
            </a:r>
            <a:r>
              <a:rPr lang="en-US" dirty="0" smtClean="0"/>
              <a:t> lain? </a:t>
            </a:r>
            <a:r>
              <a:rPr lang="en-US" dirty="0" err="1" smtClean="0"/>
              <a:t>Apakah</a:t>
            </a:r>
            <a:r>
              <a:rPr lang="en-US" dirty="0" smtClean="0"/>
              <a:t> </a:t>
            </a:r>
            <a:r>
              <a:rPr lang="en-US" dirty="0" err="1" smtClean="0"/>
              <a:t>saya</a:t>
            </a:r>
            <a:r>
              <a:rPr lang="en-US" dirty="0" smtClean="0"/>
              <a:t> </a:t>
            </a:r>
            <a:r>
              <a:rPr lang="en-US" dirty="0" err="1" smtClean="0"/>
              <a:t>sedang</a:t>
            </a:r>
            <a:r>
              <a:rPr lang="en-US" dirty="0" smtClean="0"/>
              <a:t> </a:t>
            </a:r>
            <a:r>
              <a:rPr lang="en-US" dirty="0" err="1" smtClean="0"/>
              <a:t>dekat</a:t>
            </a:r>
            <a:r>
              <a:rPr lang="en-US" dirty="0" smtClean="0"/>
              <a:t> </a:t>
            </a:r>
            <a:r>
              <a:rPr lang="en-US" dirty="0" err="1" smtClean="0"/>
              <a:t>dan</a:t>
            </a:r>
            <a:r>
              <a:rPr lang="en-US" dirty="0" smtClean="0"/>
              <a:t> </a:t>
            </a:r>
            <a:r>
              <a:rPr lang="en-US" dirty="0" err="1" smtClean="0"/>
              <a:t>taat</a:t>
            </a:r>
            <a:r>
              <a:rPr lang="en-US" dirty="0" smtClean="0"/>
              <a:t> </a:t>
            </a:r>
            <a:r>
              <a:rPr lang="en-US" dirty="0" err="1" smtClean="0"/>
              <a:t>kepada</a:t>
            </a:r>
            <a:r>
              <a:rPr lang="en-US" dirty="0" smtClean="0"/>
              <a:t> Allah?</a:t>
            </a:r>
          </a:p>
          <a:p>
            <a:r>
              <a:rPr lang="en-US" dirty="0" err="1" smtClean="0"/>
              <a:t>Bila</a:t>
            </a:r>
            <a:r>
              <a:rPr lang="en-US" dirty="0" smtClean="0"/>
              <a:t> </a:t>
            </a:r>
            <a:r>
              <a:rPr lang="en-US" dirty="0" err="1" smtClean="0"/>
              <a:t>perlu</a:t>
            </a:r>
            <a:r>
              <a:rPr lang="en-US" dirty="0" smtClean="0"/>
              <a:t> </a:t>
            </a:r>
            <a:r>
              <a:rPr lang="en-US" dirty="0" err="1" smtClean="0"/>
              <a:t>pindah</a:t>
            </a:r>
            <a:r>
              <a:rPr lang="en-US" dirty="0" smtClean="0"/>
              <a:t> </a:t>
            </a:r>
            <a:r>
              <a:rPr lang="en-US" dirty="0" err="1" smtClean="0"/>
              <a:t>kerja</a:t>
            </a:r>
            <a:endParaRPr lang="en-US" dirty="0" smtClean="0"/>
          </a:p>
          <a:p>
            <a:r>
              <a:rPr lang="en-US" dirty="0" err="1" smtClean="0"/>
              <a:t>Bila</a:t>
            </a:r>
            <a:r>
              <a:rPr lang="en-US" dirty="0" smtClean="0"/>
              <a:t> </a:t>
            </a:r>
            <a:r>
              <a:rPr lang="en-US" dirty="0" err="1" smtClean="0"/>
              <a:t>perlu</a:t>
            </a:r>
            <a:r>
              <a:rPr lang="en-US" dirty="0" smtClean="0"/>
              <a:t> </a:t>
            </a:r>
            <a:r>
              <a:rPr lang="en-US" dirty="0" err="1" smtClean="0"/>
              <a:t>ciptakan</a:t>
            </a:r>
            <a:r>
              <a:rPr lang="en-US" dirty="0" smtClean="0"/>
              <a:t> </a:t>
            </a:r>
            <a:r>
              <a:rPr lang="en-US" dirty="0" err="1" smtClean="0"/>
              <a:t>pekerjaan</a:t>
            </a:r>
            <a:r>
              <a:rPr lang="en-US" dirty="0" smtClean="0"/>
              <a:t> </a:t>
            </a:r>
            <a:r>
              <a:rPr lang="en-US" dirty="0" err="1" smtClean="0"/>
              <a:t>sendiri</a:t>
            </a:r>
            <a:r>
              <a:rPr lang="en-US" dirty="0" smtClean="0"/>
              <a:t> yang </a:t>
            </a:r>
            <a:r>
              <a:rPr lang="en-US" dirty="0" err="1" smtClean="0"/>
              <a:t>tidak</a:t>
            </a:r>
            <a:r>
              <a:rPr lang="en-US" dirty="0" smtClean="0"/>
              <a:t> PMB (Profit Maximizing Business)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Apa</a:t>
            </a:r>
            <a:r>
              <a:rPr lang="en-US" dirty="0" smtClean="0"/>
              <a:t> </a:t>
            </a:r>
            <a:r>
              <a:rPr lang="en-US" dirty="0" err="1" smtClean="0"/>
              <a:t>itu</a:t>
            </a:r>
            <a:r>
              <a:rPr lang="en-US" dirty="0" smtClean="0"/>
              <a:t> </a:t>
            </a:r>
            <a:r>
              <a:rPr lang="en-US" dirty="0" err="1" smtClean="0"/>
              <a:t>Visi</a:t>
            </a:r>
            <a:r>
              <a:rPr lang="en-US" dirty="0" smtClean="0"/>
              <a:t>? (1)</a:t>
            </a:r>
            <a:endParaRPr lang="en-US" dirty="0"/>
          </a:p>
        </p:txBody>
      </p:sp>
      <p:sp>
        <p:nvSpPr>
          <p:cNvPr id="3" name="Content Placeholder 2"/>
          <p:cNvSpPr>
            <a:spLocks noGrp="1"/>
          </p:cNvSpPr>
          <p:nvPr>
            <p:ph sz="quarter" idx="1"/>
          </p:nvPr>
        </p:nvSpPr>
        <p:spPr>
          <a:xfrm>
            <a:off x="381000" y="1752600"/>
            <a:ext cx="8458200" cy="4876800"/>
          </a:xfrm>
        </p:spPr>
        <p:txBody>
          <a:bodyPr>
            <a:noAutofit/>
          </a:bodyPr>
          <a:lstStyle/>
          <a:p>
            <a:r>
              <a:rPr lang="fi-FI" sz="2600" dirty="0" smtClean="0"/>
              <a:t>Menurut John Stott, visi adalah ketidakpuasan/keprihatinan/kesedihan yang mendalam tentang keadaan masa kini selaku fakta yang tidak sesuai dengan Kerajaan Allah </a:t>
            </a:r>
          </a:p>
          <a:p>
            <a:r>
              <a:rPr lang="fi-FI" sz="2600" dirty="0" smtClean="0"/>
              <a:t>(misalkan adanya ketidakadilan, kemiskinan, kebodohan, angka gizi buruk yang masih tinggi, korupsi, hukum yang bisa dibeli, pencemaran dan perusakan lingkungan hidup, angka pornografi dan free sex yang tinggi di kalangan remaja dan pemuda,  adanya gereja-gereja yang hanya berfokus kepada diri sendiri, masih banyaknya suku-suku terabaikan yang belum mendengar Injil, dll)</a:t>
            </a: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Apa</a:t>
            </a:r>
            <a:r>
              <a:rPr lang="en-US" dirty="0" smtClean="0"/>
              <a:t> </a:t>
            </a:r>
            <a:r>
              <a:rPr lang="en-US" dirty="0" err="1" smtClean="0"/>
              <a:t>itu</a:t>
            </a:r>
            <a:r>
              <a:rPr lang="en-US" dirty="0" smtClean="0"/>
              <a:t> </a:t>
            </a:r>
            <a:r>
              <a:rPr lang="en-US" dirty="0" err="1" smtClean="0"/>
              <a:t>Visi</a:t>
            </a:r>
            <a:r>
              <a:rPr lang="en-US" dirty="0" smtClean="0"/>
              <a:t>? (2)</a:t>
            </a:r>
            <a:endParaRPr lang="en-US" dirty="0"/>
          </a:p>
        </p:txBody>
      </p:sp>
      <p:sp>
        <p:nvSpPr>
          <p:cNvPr id="3" name="Content Placeholder 2"/>
          <p:cNvSpPr>
            <a:spLocks noGrp="1"/>
          </p:cNvSpPr>
          <p:nvPr>
            <p:ph sz="quarter" idx="1"/>
          </p:nvPr>
        </p:nvSpPr>
        <p:spPr/>
        <p:txBody>
          <a:bodyPr>
            <a:normAutofit/>
          </a:bodyPr>
          <a:lstStyle/>
          <a:p>
            <a:r>
              <a:rPr lang="fi-FI" dirty="0" smtClean="0"/>
              <a:t>diikuti dengan pandangan yang tajam tentang keadaan yang seharusnya (seperti yang Allah inginkan agar KerajaanNya menjadi realita di dunia ini) sebagai suatu kemungkinan. </a:t>
            </a:r>
          </a:p>
          <a:p>
            <a:r>
              <a:rPr lang="fi-FI" dirty="0" smtClean="0"/>
              <a:t>Pertanyaanya bagi kita adalah, bila kita melihat dunia kita saat ini, bangsa kita, kota kita, apa yang membuat kita prihatin? Apa yang membuat kita menangis dan berdukacita?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Apa</a:t>
            </a:r>
            <a:r>
              <a:rPr lang="en-US" dirty="0" smtClean="0"/>
              <a:t> </a:t>
            </a:r>
            <a:r>
              <a:rPr lang="en-US" dirty="0" err="1" smtClean="0"/>
              <a:t>itu</a:t>
            </a:r>
            <a:r>
              <a:rPr lang="en-US" dirty="0" smtClean="0"/>
              <a:t> </a:t>
            </a:r>
            <a:r>
              <a:rPr lang="en-US" dirty="0" err="1" smtClean="0"/>
              <a:t>Visi</a:t>
            </a:r>
            <a:r>
              <a:rPr lang="en-US" dirty="0" smtClean="0"/>
              <a:t>? (3)</a:t>
            </a:r>
            <a:endParaRPr lang="en-US" dirty="0"/>
          </a:p>
        </p:txBody>
      </p:sp>
      <p:sp>
        <p:nvSpPr>
          <p:cNvPr id="3" name="Content Placeholder 2"/>
          <p:cNvSpPr>
            <a:spLocks noGrp="1"/>
          </p:cNvSpPr>
          <p:nvPr>
            <p:ph sz="quarter" idx="1"/>
          </p:nvPr>
        </p:nvSpPr>
        <p:spPr>
          <a:xfrm>
            <a:off x="457200" y="1600200"/>
            <a:ext cx="8229600" cy="5105400"/>
          </a:xfrm>
        </p:spPr>
        <p:txBody>
          <a:bodyPr>
            <a:normAutofit/>
          </a:bodyPr>
          <a:lstStyle/>
          <a:p>
            <a:r>
              <a:rPr lang="fi-FI" dirty="0" smtClean="0"/>
              <a:t>Ketidakpuasan/keprihatinan/kesedihan ini diikuti oleh amarah yang pada tempatnya atas “status quo” atau status masa kini yang sedang berlaku, yang kemudian berkembang menjadi usaha yang serius untuk mengubah kondisi tersebut yang disertai dengan kerelaan berkorban harta, benda bahkan nyawa. </a:t>
            </a:r>
          </a:p>
          <a:p>
            <a:r>
              <a:rPr lang="fi-FI" b="1" dirty="0" smtClean="0"/>
              <a:t>Itu sebabnya visi hidup itu biasanya berhubungan dengan perjuangan kita untuk mengubah sesuatu agar menjadi makin sesuai dengan kehendak Allah.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Sesuatu</a:t>
            </a:r>
            <a:r>
              <a:rPr lang="en-US" dirty="0" smtClean="0"/>
              <a:t> yang </a:t>
            </a:r>
            <a:r>
              <a:rPr lang="en-US" dirty="0" err="1" smtClean="0"/>
              <a:t>kita</a:t>
            </a:r>
            <a:r>
              <a:rPr lang="en-US" dirty="0" smtClean="0"/>
              <a:t> </a:t>
            </a:r>
            <a:r>
              <a:rPr lang="en-US" dirty="0" err="1" smtClean="0"/>
              <a:t>mau</a:t>
            </a:r>
            <a:r>
              <a:rPr lang="en-US" dirty="0" smtClean="0"/>
              <a:t> </a:t>
            </a:r>
            <a:r>
              <a:rPr lang="en-US" dirty="0" err="1" smtClean="0"/>
              <a:t>ubah</a:t>
            </a:r>
            <a:r>
              <a:rPr lang="en-US" dirty="0" smtClean="0"/>
              <a:t> </a:t>
            </a:r>
            <a:r>
              <a:rPr lang="en-US" dirty="0" err="1" smtClean="0"/>
              <a:t>tidak</a:t>
            </a:r>
            <a:r>
              <a:rPr lang="en-US" dirty="0" smtClean="0"/>
              <a:t> </a:t>
            </a:r>
            <a:r>
              <a:rPr lang="en-US" dirty="0" err="1" smtClean="0"/>
              <a:t>harus</a:t>
            </a:r>
            <a:r>
              <a:rPr lang="en-US" dirty="0" smtClean="0"/>
              <a:t> </a:t>
            </a:r>
            <a:r>
              <a:rPr lang="en-US" dirty="0" err="1" smtClean="0"/>
              <a:t>sesuatu</a:t>
            </a:r>
            <a:r>
              <a:rPr lang="en-US" dirty="0" smtClean="0"/>
              <a:t> yang ‘</a:t>
            </a:r>
            <a:r>
              <a:rPr lang="en-US" dirty="0" err="1" smtClean="0"/>
              <a:t>besar</a:t>
            </a:r>
            <a:r>
              <a:rPr lang="en-US" dirty="0" smtClean="0"/>
              <a:t>’</a:t>
            </a:r>
            <a:endParaRPr lang="en-US" dirty="0"/>
          </a:p>
        </p:txBody>
      </p:sp>
      <p:sp>
        <p:nvSpPr>
          <p:cNvPr id="3" name="Content Placeholder 2"/>
          <p:cNvSpPr>
            <a:spLocks noGrp="1"/>
          </p:cNvSpPr>
          <p:nvPr>
            <p:ph sz="quarter" idx="1"/>
          </p:nvPr>
        </p:nvSpPr>
        <p:spPr/>
        <p:txBody>
          <a:bodyPr/>
          <a:lstStyle/>
          <a:p>
            <a:r>
              <a:rPr lang="en-US" dirty="0" err="1" smtClean="0"/>
              <a:t>Bisa</a:t>
            </a:r>
            <a:r>
              <a:rPr lang="en-US" dirty="0" smtClean="0"/>
              <a:t> </a:t>
            </a:r>
            <a:r>
              <a:rPr lang="en-US" dirty="0" err="1" smtClean="0"/>
              <a:t>jadi</a:t>
            </a:r>
            <a:r>
              <a:rPr lang="en-US" dirty="0" smtClean="0"/>
              <a:t> yang </a:t>
            </a:r>
            <a:r>
              <a:rPr lang="en-US" dirty="0" err="1" smtClean="0"/>
              <a:t>kita</a:t>
            </a:r>
            <a:r>
              <a:rPr lang="en-US" dirty="0" smtClean="0"/>
              <a:t> </a:t>
            </a:r>
            <a:r>
              <a:rPr lang="en-US" dirty="0" err="1" smtClean="0"/>
              <a:t>ubah</a:t>
            </a:r>
            <a:r>
              <a:rPr lang="en-US" dirty="0" smtClean="0"/>
              <a:t> ‘</a:t>
            </a:r>
            <a:r>
              <a:rPr lang="en-US" dirty="0" err="1" smtClean="0"/>
              <a:t>hanyalah</a:t>
            </a:r>
            <a:r>
              <a:rPr lang="en-US" dirty="0" smtClean="0"/>
              <a:t>’ </a:t>
            </a:r>
            <a:r>
              <a:rPr lang="en-US" dirty="0" err="1" smtClean="0"/>
              <a:t>siswa-siswa</a:t>
            </a:r>
            <a:r>
              <a:rPr lang="en-US" dirty="0" smtClean="0"/>
              <a:t> yang </a:t>
            </a:r>
            <a:r>
              <a:rPr lang="en-US" dirty="0" err="1" smtClean="0"/>
              <a:t>kita</a:t>
            </a:r>
            <a:r>
              <a:rPr lang="en-US" dirty="0" smtClean="0"/>
              <a:t> ajar </a:t>
            </a:r>
            <a:r>
              <a:rPr lang="en-US" dirty="0" err="1" smtClean="0"/>
              <a:t>bila</a:t>
            </a:r>
            <a:r>
              <a:rPr lang="en-US" dirty="0" smtClean="0"/>
              <a:t> </a:t>
            </a:r>
            <a:r>
              <a:rPr lang="en-US" dirty="0" err="1" smtClean="0"/>
              <a:t>kita</a:t>
            </a:r>
            <a:r>
              <a:rPr lang="en-US" dirty="0" smtClean="0"/>
              <a:t> </a:t>
            </a:r>
            <a:r>
              <a:rPr lang="en-US" dirty="0" err="1" smtClean="0"/>
              <a:t>adalah</a:t>
            </a:r>
            <a:r>
              <a:rPr lang="en-US" dirty="0" smtClean="0"/>
              <a:t> </a:t>
            </a:r>
            <a:r>
              <a:rPr lang="en-US" dirty="0" err="1" smtClean="0"/>
              <a:t>seorang</a:t>
            </a:r>
            <a:r>
              <a:rPr lang="en-US" dirty="0" smtClean="0"/>
              <a:t> guru</a:t>
            </a:r>
          </a:p>
          <a:p>
            <a:r>
              <a:rPr lang="en-US" dirty="0" err="1" smtClean="0"/>
              <a:t>Tetapi</a:t>
            </a:r>
            <a:r>
              <a:rPr lang="en-US" dirty="0" smtClean="0"/>
              <a:t> </a:t>
            </a:r>
            <a:r>
              <a:rPr lang="en-US" dirty="0" err="1" smtClean="0"/>
              <a:t>siswa</a:t>
            </a:r>
            <a:r>
              <a:rPr lang="en-US" dirty="0" smtClean="0"/>
              <a:t> </a:t>
            </a:r>
            <a:r>
              <a:rPr lang="en-US" dirty="0" err="1" smtClean="0"/>
              <a:t>adalah</a:t>
            </a:r>
            <a:r>
              <a:rPr lang="en-US" dirty="0" smtClean="0"/>
              <a:t> </a:t>
            </a:r>
            <a:r>
              <a:rPr lang="en-US" dirty="0" err="1" smtClean="0"/>
              <a:t>generasi</a:t>
            </a:r>
            <a:r>
              <a:rPr lang="en-US" dirty="0" smtClean="0"/>
              <a:t> </a:t>
            </a:r>
            <a:r>
              <a:rPr lang="en-US" dirty="0" err="1" smtClean="0"/>
              <a:t>gereja</a:t>
            </a:r>
            <a:r>
              <a:rPr lang="en-US" dirty="0" smtClean="0"/>
              <a:t> </a:t>
            </a:r>
            <a:r>
              <a:rPr lang="en-US" dirty="0" err="1" smtClean="0"/>
              <a:t>dan</a:t>
            </a:r>
            <a:r>
              <a:rPr lang="en-US" dirty="0" smtClean="0"/>
              <a:t> </a:t>
            </a:r>
            <a:r>
              <a:rPr lang="en-US" dirty="0" err="1" smtClean="0"/>
              <a:t>bangsa</a:t>
            </a:r>
            <a:endParaRPr lang="en-US" dirty="0" smtClean="0"/>
          </a:p>
          <a:p>
            <a:r>
              <a:rPr lang="en-US" dirty="0" smtClean="0"/>
              <a:t>Kita </a:t>
            </a:r>
            <a:r>
              <a:rPr lang="en-US" dirty="0" err="1" smtClean="0"/>
              <a:t>akan</a:t>
            </a:r>
            <a:r>
              <a:rPr lang="en-US" dirty="0" smtClean="0"/>
              <a:t> </a:t>
            </a:r>
            <a:r>
              <a:rPr lang="en-US" dirty="0" err="1" smtClean="0"/>
              <a:t>melihat</a:t>
            </a:r>
            <a:r>
              <a:rPr lang="en-US" dirty="0" smtClean="0"/>
              <a:t> </a:t>
            </a:r>
            <a:r>
              <a:rPr lang="en-US" dirty="0" err="1" smtClean="0"/>
              <a:t>dampaknya</a:t>
            </a:r>
            <a:r>
              <a:rPr lang="en-US" dirty="0" smtClean="0"/>
              <a:t> </a:t>
            </a:r>
            <a:r>
              <a:rPr lang="en-US" dirty="0" err="1" smtClean="0"/>
              <a:t>tidak</a:t>
            </a:r>
            <a:r>
              <a:rPr lang="en-US" dirty="0" smtClean="0"/>
              <a:t> </a:t>
            </a:r>
            <a:r>
              <a:rPr lang="en-US" dirty="0" err="1" smtClean="0"/>
              <a:t>saat</a:t>
            </a:r>
            <a:r>
              <a:rPr lang="en-US" dirty="0" smtClean="0"/>
              <a:t> </a:t>
            </a:r>
            <a:r>
              <a:rPr lang="en-US" dirty="0" err="1" smtClean="0"/>
              <a:t>ini</a:t>
            </a:r>
            <a:r>
              <a:rPr lang="en-US" dirty="0" smtClean="0"/>
              <a:t>, </a:t>
            </a:r>
            <a:r>
              <a:rPr lang="en-US" dirty="0" err="1" smtClean="0"/>
              <a:t>tetapi</a:t>
            </a:r>
            <a:r>
              <a:rPr lang="en-US" dirty="0" smtClean="0"/>
              <a:t> </a:t>
            </a:r>
            <a:r>
              <a:rPr lang="en-US" dirty="0" err="1" smtClean="0"/>
              <a:t>nanti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dirty="0" err="1" smtClean="0">
                <a:solidFill>
                  <a:schemeClr val="tx1"/>
                </a:solidFill>
              </a:rPr>
              <a:t>Bekerja</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hal</a:t>
            </a:r>
            <a:r>
              <a:rPr lang="en-US" dirty="0" smtClean="0">
                <a:solidFill>
                  <a:schemeClr val="tx1"/>
                </a:solidFill>
              </a:rPr>
              <a:t> </a:t>
            </a:r>
            <a:r>
              <a:rPr lang="en-US" dirty="0" err="1" smtClean="0">
                <a:solidFill>
                  <a:schemeClr val="tx1"/>
                </a:solidFill>
              </a:rPr>
              <a:t>yg</a:t>
            </a:r>
            <a:r>
              <a:rPr lang="en-US" dirty="0" smtClean="0">
                <a:solidFill>
                  <a:schemeClr val="tx1"/>
                </a:solidFill>
              </a:rPr>
              <a:t> </a:t>
            </a:r>
            <a:r>
              <a:rPr lang="en-US" dirty="0" err="1" smtClean="0">
                <a:solidFill>
                  <a:schemeClr val="tx1"/>
                </a:solidFill>
              </a:rPr>
              <a:t>mulia</a:t>
            </a:r>
            <a:endParaRPr lang="en-US" sz="3600" dirty="0" smtClean="0">
              <a:solidFill>
                <a:srgbClr val="006666"/>
              </a:solidFill>
            </a:endParaRPr>
          </a:p>
        </p:txBody>
      </p:sp>
      <p:sp>
        <p:nvSpPr>
          <p:cNvPr id="6147" name="Rectangle 3"/>
          <p:cNvSpPr>
            <a:spLocks noGrp="1" noChangeArrowheads="1"/>
          </p:cNvSpPr>
          <p:nvPr>
            <p:ph sz="quarter" idx="1"/>
          </p:nvPr>
        </p:nvSpPr>
        <p:spPr>
          <a:xfrm>
            <a:off x="457200" y="1600200"/>
            <a:ext cx="8229600" cy="4191000"/>
          </a:xfrm>
        </p:spPr>
        <p:txBody>
          <a:bodyPr/>
          <a:lstStyle/>
          <a:p>
            <a:pPr marL="609600" indent="-609600" eaLnBrk="1" hangingPunct="1">
              <a:lnSpc>
                <a:spcPct val="90000"/>
              </a:lnSpc>
              <a:spcAft>
                <a:spcPct val="25000"/>
              </a:spcAft>
              <a:buFontTx/>
              <a:buAutoNum type="arabicPeriod"/>
            </a:pPr>
            <a:r>
              <a:rPr lang="en-US" dirty="0" err="1" smtClean="0">
                <a:solidFill>
                  <a:schemeClr val="tx2">
                    <a:lumMod val="75000"/>
                  </a:schemeClr>
                </a:solidFill>
              </a:rPr>
              <a:t>Manusia</a:t>
            </a:r>
            <a:r>
              <a:rPr lang="en-US" dirty="0" smtClean="0">
                <a:solidFill>
                  <a:schemeClr val="tx2">
                    <a:lumMod val="75000"/>
                  </a:schemeClr>
                </a:solidFill>
              </a:rPr>
              <a:t> </a:t>
            </a:r>
            <a:r>
              <a:rPr lang="en-US" dirty="0" err="1" smtClean="0">
                <a:solidFill>
                  <a:schemeClr val="tx2">
                    <a:lumMod val="75000"/>
                  </a:schemeClr>
                </a:solidFill>
              </a:rPr>
              <a:t>diciptakan</a:t>
            </a:r>
            <a:r>
              <a:rPr lang="en-US" dirty="0" smtClean="0">
                <a:solidFill>
                  <a:schemeClr val="tx2">
                    <a:lumMod val="75000"/>
                  </a:schemeClr>
                </a:solidFill>
              </a:rPr>
              <a:t> </a:t>
            </a:r>
            <a:r>
              <a:rPr lang="en-US" dirty="0" err="1" smtClean="0">
                <a:solidFill>
                  <a:schemeClr val="tx2">
                    <a:lumMod val="75000"/>
                  </a:schemeClr>
                </a:solidFill>
              </a:rPr>
              <a:t>segambar</a:t>
            </a:r>
            <a:r>
              <a:rPr lang="en-US" dirty="0" smtClean="0">
                <a:solidFill>
                  <a:schemeClr val="tx2">
                    <a:lumMod val="75000"/>
                  </a:schemeClr>
                </a:solidFill>
              </a:rPr>
              <a:t> </a:t>
            </a:r>
            <a:r>
              <a:rPr lang="en-US" dirty="0" err="1" smtClean="0">
                <a:solidFill>
                  <a:schemeClr val="tx2">
                    <a:lumMod val="75000"/>
                  </a:schemeClr>
                </a:solidFill>
              </a:rPr>
              <a:t>dengan</a:t>
            </a:r>
            <a:r>
              <a:rPr lang="en-US" dirty="0" smtClean="0">
                <a:solidFill>
                  <a:schemeClr val="tx2">
                    <a:lumMod val="75000"/>
                  </a:schemeClr>
                </a:solidFill>
              </a:rPr>
              <a:t> Allah (yang </a:t>
            </a:r>
            <a:r>
              <a:rPr lang="en-US" dirty="0" err="1" smtClean="0">
                <a:solidFill>
                  <a:schemeClr val="tx2">
                    <a:lumMod val="75000"/>
                  </a:schemeClr>
                </a:solidFill>
              </a:rPr>
              <a:t>bekerja</a:t>
            </a:r>
            <a:r>
              <a:rPr lang="en-US" dirty="0" smtClean="0">
                <a:solidFill>
                  <a:schemeClr val="tx2">
                    <a:lumMod val="75000"/>
                  </a:schemeClr>
                </a:solidFill>
              </a:rPr>
              <a:t>)</a:t>
            </a:r>
            <a:r>
              <a:rPr lang="en-US" sz="2800" i="1" dirty="0" smtClean="0">
                <a:solidFill>
                  <a:schemeClr val="tx2">
                    <a:lumMod val="75000"/>
                  </a:schemeClr>
                </a:solidFill>
              </a:rPr>
              <a:t>(</a:t>
            </a:r>
            <a:r>
              <a:rPr lang="en-US" sz="2800" i="1" dirty="0" err="1" smtClean="0">
                <a:solidFill>
                  <a:schemeClr val="tx2">
                    <a:lumMod val="75000"/>
                  </a:schemeClr>
                </a:solidFill>
              </a:rPr>
              <a:t>Kej</a:t>
            </a:r>
            <a:r>
              <a:rPr lang="en-US" sz="2800" i="1" dirty="0" smtClean="0">
                <a:solidFill>
                  <a:schemeClr val="tx2">
                    <a:lumMod val="75000"/>
                  </a:schemeClr>
                </a:solidFill>
              </a:rPr>
              <a:t> 1:26)</a:t>
            </a:r>
          </a:p>
          <a:p>
            <a:pPr marL="1371600" lvl="2" indent="-457200" eaLnBrk="1" hangingPunct="1">
              <a:lnSpc>
                <a:spcPct val="90000"/>
              </a:lnSpc>
            </a:pPr>
            <a:endParaRPr lang="en-US" sz="2800" i="1" dirty="0" smtClean="0">
              <a:solidFill>
                <a:schemeClr val="tx2">
                  <a:lumMod val="75000"/>
                </a:schemeClr>
              </a:solidFill>
            </a:endParaRPr>
          </a:p>
          <a:p>
            <a:pPr marL="609600" indent="-609600" eaLnBrk="1" hangingPunct="1">
              <a:lnSpc>
                <a:spcPct val="90000"/>
              </a:lnSpc>
              <a:buFont typeface="Wingdings" pitchFamily="2" charset="2"/>
              <a:buNone/>
            </a:pPr>
            <a:r>
              <a:rPr lang="en-US" dirty="0" smtClean="0">
                <a:solidFill>
                  <a:schemeClr val="tx2">
                    <a:lumMod val="75000"/>
                  </a:schemeClr>
                </a:solidFill>
              </a:rPr>
              <a:t>2. </a:t>
            </a:r>
            <a:r>
              <a:rPr lang="en-US" dirty="0" err="1" smtClean="0">
                <a:solidFill>
                  <a:schemeClr val="tx2">
                    <a:lumMod val="75000"/>
                  </a:schemeClr>
                </a:solidFill>
              </a:rPr>
              <a:t>Manusia</a:t>
            </a:r>
            <a:r>
              <a:rPr lang="en-US" dirty="0" smtClean="0">
                <a:solidFill>
                  <a:schemeClr val="tx2">
                    <a:lumMod val="75000"/>
                  </a:schemeClr>
                </a:solidFill>
              </a:rPr>
              <a:t> </a:t>
            </a:r>
            <a:r>
              <a:rPr lang="en-US" dirty="0" err="1" smtClean="0">
                <a:solidFill>
                  <a:schemeClr val="tx2">
                    <a:lumMod val="75000"/>
                  </a:schemeClr>
                </a:solidFill>
              </a:rPr>
              <a:t>diperintahkan</a:t>
            </a:r>
            <a:r>
              <a:rPr lang="en-US" dirty="0" smtClean="0">
                <a:solidFill>
                  <a:schemeClr val="tx2">
                    <a:lumMod val="75000"/>
                  </a:schemeClr>
                </a:solidFill>
              </a:rPr>
              <a:t> Allah </a:t>
            </a:r>
            <a:r>
              <a:rPr lang="en-US" dirty="0" err="1" smtClean="0">
                <a:solidFill>
                  <a:schemeClr val="tx2">
                    <a:lumMod val="75000"/>
                  </a:schemeClr>
                </a:solidFill>
              </a:rPr>
              <a:t>untuk</a:t>
            </a:r>
            <a:r>
              <a:rPr lang="en-US" dirty="0" smtClean="0">
                <a:solidFill>
                  <a:schemeClr val="tx2">
                    <a:lumMod val="75000"/>
                  </a:schemeClr>
                </a:solidFill>
              </a:rPr>
              <a:t> </a:t>
            </a:r>
            <a:r>
              <a:rPr lang="en-US" dirty="0" err="1" smtClean="0">
                <a:solidFill>
                  <a:schemeClr val="tx2">
                    <a:lumMod val="75000"/>
                  </a:schemeClr>
                </a:solidFill>
              </a:rPr>
              <a:t>mengelola</a:t>
            </a:r>
            <a:r>
              <a:rPr lang="en-US" dirty="0" smtClean="0">
                <a:solidFill>
                  <a:schemeClr val="tx2">
                    <a:lumMod val="75000"/>
                  </a:schemeClr>
                </a:solidFill>
              </a:rPr>
              <a:t> </a:t>
            </a:r>
            <a:r>
              <a:rPr lang="en-US" dirty="0" err="1" smtClean="0">
                <a:solidFill>
                  <a:schemeClr val="tx2">
                    <a:lumMod val="75000"/>
                  </a:schemeClr>
                </a:solidFill>
              </a:rPr>
              <a:t>bumi</a:t>
            </a:r>
            <a:r>
              <a:rPr lang="en-US" sz="2800" i="1" dirty="0" smtClean="0">
                <a:solidFill>
                  <a:schemeClr val="tx2">
                    <a:lumMod val="75000"/>
                  </a:schemeClr>
                </a:solidFill>
              </a:rPr>
              <a:t>(</a:t>
            </a:r>
            <a:r>
              <a:rPr lang="en-US" sz="2800" i="1" dirty="0" err="1" smtClean="0">
                <a:solidFill>
                  <a:schemeClr val="tx2">
                    <a:lumMod val="75000"/>
                  </a:schemeClr>
                </a:solidFill>
              </a:rPr>
              <a:t>Kej</a:t>
            </a:r>
            <a:r>
              <a:rPr lang="en-US" sz="2800" i="1" dirty="0" smtClean="0">
                <a:solidFill>
                  <a:schemeClr val="tx2">
                    <a:lumMod val="75000"/>
                  </a:schemeClr>
                </a:solidFill>
              </a:rPr>
              <a:t> 1:28)</a:t>
            </a:r>
          </a:p>
          <a:p>
            <a:pPr marL="1371600" lvl="2" indent="-457200" eaLnBrk="1" hangingPunct="1">
              <a:lnSpc>
                <a:spcPct val="90000"/>
              </a:lnSpc>
            </a:pPr>
            <a:r>
              <a:rPr lang="en-US" sz="2800" i="1" dirty="0" err="1" smtClean="0">
                <a:solidFill>
                  <a:srgbClr val="990000"/>
                </a:solidFill>
              </a:rPr>
              <a:t>Berkuasa</a:t>
            </a:r>
            <a:r>
              <a:rPr lang="en-US" sz="2800" i="1" dirty="0" smtClean="0">
                <a:solidFill>
                  <a:srgbClr val="990000"/>
                </a:solidFill>
              </a:rPr>
              <a:t> = </a:t>
            </a:r>
            <a:r>
              <a:rPr lang="en-US" sz="2800" i="1" dirty="0" err="1" smtClean="0">
                <a:solidFill>
                  <a:srgbClr val="990000"/>
                </a:solidFill>
              </a:rPr>
              <a:t>hak</a:t>
            </a:r>
            <a:r>
              <a:rPr lang="en-US" sz="2800" i="1" dirty="0" smtClean="0">
                <a:solidFill>
                  <a:srgbClr val="990000"/>
                </a:solidFill>
              </a:rPr>
              <a:t> </a:t>
            </a:r>
            <a:r>
              <a:rPr lang="en-US" sz="2800" i="1" dirty="0" err="1" smtClean="0">
                <a:solidFill>
                  <a:srgbClr val="990000"/>
                </a:solidFill>
              </a:rPr>
              <a:t>dan</a:t>
            </a:r>
            <a:r>
              <a:rPr lang="en-US" sz="2800" i="1" dirty="0" smtClean="0">
                <a:solidFill>
                  <a:srgbClr val="990000"/>
                </a:solidFill>
              </a:rPr>
              <a:t> </a:t>
            </a:r>
            <a:r>
              <a:rPr lang="en-US" sz="2800" i="1" dirty="0" err="1" smtClean="0">
                <a:solidFill>
                  <a:srgbClr val="990000"/>
                </a:solidFill>
              </a:rPr>
              <a:t>tanggung</a:t>
            </a:r>
            <a:r>
              <a:rPr lang="en-US" sz="2800" i="1" dirty="0" smtClean="0">
                <a:solidFill>
                  <a:srgbClr val="990000"/>
                </a:solidFill>
              </a:rPr>
              <a:t> </a:t>
            </a:r>
            <a:r>
              <a:rPr lang="en-US" sz="2800" i="1" dirty="0" err="1" smtClean="0">
                <a:solidFill>
                  <a:srgbClr val="990000"/>
                </a:solidFill>
              </a:rPr>
              <a:t>jawab</a:t>
            </a:r>
            <a:r>
              <a:rPr lang="en-US" sz="2800" i="1" dirty="0" smtClean="0">
                <a:solidFill>
                  <a:srgbClr val="990000"/>
                </a:solidFill>
              </a:rPr>
              <a:t> </a:t>
            </a:r>
            <a:r>
              <a:rPr lang="en-US" sz="2800" i="1" dirty="0" err="1" smtClean="0">
                <a:solidFill>
                  <a:srgbClr val="990000"/>
                </a:solidFill>
              </a:rPr>
              <a:t>untuk</a:t>
            </a:r>
            <a:r>
              <a:rPr lang="en-US" sz="2800" i="1" dirty="0" smtClean="0">
                <a:solidFill>
                  <a:srgbClr val="990000"/>
                </a:solidFill>
              </a:rPr>
              <a:t> </a:t>
            </a:r>
            <a:r>
              <a:rPr lang="en-US" sz="2800" i="1" dirty="0" err="1" smtClean="0">
                <a:solidFill>
                  <a:srgbClr val="990000"/>
                </a:solidFill>
              </a:rPr>
              <a:t>mengelola</a:t>
            </a:r>
            <a:endParaRPr lang="en-US" sz="2800" dirty="0" smtClean="0"/>
          </a:p>
          <a:p>
            <a:pPr marL="1371600" lvl="2" indent="-457200" eaLnBrk="1" hangingPunct="1">
              <a:lnSpc>
                <a:spcPct val="90000"/>
              </a:lnSpc>
            </a:pPr>
            <a:endParaRPr lang="en-US" sz="2800" dirty="0" smtClean="0"/>
          </a:p>
          <a:p>
            <a:pPr marL="609600" indent="-609600" eaLnBrk="1" hangingPunct="1">
              <a:lnSpc>
                <a:spcPct val="90000"/>
              </a:lnSpc>
              <a:buFontTx/>
              <a:buAutoNum type="arabicPeriod"/>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1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47">
                                            <p:txEl>
                                              <p:pRg st="2" end="2"/>
                                            </p:txEl>
                                          </p:spTgt>
                                        </p:tgtEl>
                                        <p:attrNameLst>
                                          <p:attrName>style.visibility</p:attrName>
                                        </p:attrNameLst>
                                      </p:cBhvr>
                                      <p:to>
                                        <p:strVal val="visible"/>
                                      </p:to>
                                    </p:set>
                                    <p:anim calcmode="lin" valueType="num">
                                      <p:cBhvr>
                                        <p:cTn id="14"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147">
                                            <p:txEl>
                                              <p:pRg st="2" end="2"/>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p:cTn id="19"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Berkuasa</a:t>
            </a:r>
            <a:r>
              <a:rPr lang="en-US" dirty="0" smtClean="0"/>
              <a:t> </a:t>
            </a:r>
            <a:r>
              <a:rPr lang="en-US" dirty="0" err="1" smtClean="0"/>
              <a:t>untuk</a:t>
            </a:r>
            <a:r>
              <a:rPr lang="en-US" dirty="0" smtClean="0"/>
              <a:t> </a:t>
            </a:r>
            <a:r>
              <a:rPr lang="en-US" dirty="0" err="1" smtClean="0"/>
              <a:t>Mengeksploitasi</a:t>
            </a:r>
            <a:r>
              <a:rPr lang="en-US" dirty="0" smtClean="0"/>
              <a:t> </a:t>
            </a:r>
            <a:r>
              <a:rPr lang="en-US" dirty="0" err="1" smtClean="0"/>
              <a:t>Alam</a:t>
            </a:r>
            <a:r>
              <a:rPr lang="en-US" dirty="0" smtClean="0"/>
              <a:t>?</a:t>
            </a:r>
            <a:endParaRPr lang="en-US" dirty="0"/>
          </a:p>
        </p:txBody>
      </p:sp>
      <p:sp>
        <p:nvSpPr>
          <p:cNvPr id="3" name="Content Placeholder 2"/>
          <p:cNvSpPr>
            <a:spLocks noGrp="1"/>
          </p:cNvSpPr>
          <p:nvPr>
            <p:ph sz="quarter" idx="1"/>
          </p:nvPr>
        </p:nvSpPr>
        <p:spPr>
          <a:xfrm>
            <a:off x="457200" y="1447800"/>
            <a:ext cx="8229600" cy="5257800"/>
          </a:xfrm>
        </p:spPr>
        <p:txBody>
          <a:bodyPr>
            <a:noAutofit/>
          </a:bodyPr>
          <a:lstStyle/>
          <a:p>
            <a:pPr algn="just"/>
            <a:r>
              <a:rPr lang="id-ID" sz="2400" dirty="0" smtClean="0">
                <a:solidFill>
                  <a:schemeClr val="tx2">
                    <a:lumMod val="75000"/>
                  </a:schemeClr>
                </a:solidFill>
              </a:rPr>
              <a:t>Sayang, perintah untuk menaklukkan bumi dipakai sebagai pembenaran untuk mengeksploitasi alam yang akhirnya menyebabkan kerusakan lingkungan. </a:t>
            </a:r>
            <a:r>
              <a:rPr lang="en-US" sz="2400" dirty="0" smtClean="0">
                <a:solidFill>
                  <a:schemeClr val="tx2">
                    <a:lumMod val="75000"/>
                  </a:schemeClr>
                </a:solidFill>
              </a:rPr>
              <a:t> A</a:t>
            </a:r>
            <a:r>
              <a:rPr lang="id-ID" sz="2400" dirty="0" smtClean="0">
                <a:solidFill>
                  <a:schemeClr val="tx2">
                    <a:lumMod val="75000"/>
                  </a:schemeClr>
                </a:solidFill>
              </a:rPr>
              <a:t>lam ada untuk melayani manusia.</a:t>
            </a:r>
            <a:r>
              <a:rPr lang="en-US" sz="2400" dirty="0" smtClean="0">
                <a:solidFill>
                  <a:schemeClr val="tx2">
                    <a:lumMod val="75000"/>
                  </a:schemeClr>
                </a:solidFill>
              </a:rPr>
              <a:t> </a:t>
            </a:r>
            <a:r>
              <a:rPr lang="en-US" sz="2400" dirty="0" err="1" smtClean="0">
                <a:solidFill>
                  <a:schemeClr val="tx2">
                    <a:lumMod val="75000"/>
                  </a:schemeClr>
                </a:solidFill>
              </a:rPr>
              <a:t>Ini</a:t>
            </a:r>
            <a:r>
              <a:rPr lang="en-US" sz="2400" dirty="0" smtClean="0">
                <a:solidFill>
                  <a:schemeClr val="tx2">
                    <a:lumMod val="75000"/>
                  </a:schemeClr>
                </a:solidFill>
              </a:rPr>
              <a:t> </a:t>
            </a:r>
            <a:r>
              <a:rPr lang="en-US" sz="2400" dirty="0" err="1" smtClean="0">
                <a:solidFill>
                  <a:schemeClr val="tx2">
                    <a:lumMod val="75000"/>
                  </a:schemeClr>
                </a:solidFill>
              </a:rPr>
              <a:t>tidak</a:t>
            </a:r>
            <a:r>
              <a:rPr lang="en-US" sz="2400" dirty="0" smtClean="0">
                <a:solidFill>
                  <a:schemeClr val="tx2">
                    <a:lumMod val="75000"/>
                  </a:schemeClr>
                </a:solidFill>
              </a:rPr>
              <a:t> </a:t>
            </a:r>
            <a:r>
              <a:rPr lang="en-US" sz="2400" dirty="0" err="1" smtClean="0">
                <a:solidFill>
                  <a:schemeClr val="tx2">
                    <a:lumMod val="75000"/>
                  </a:schemeClr>
                </a:solidFill>
              </a:rPr>
              <a:t>benar</a:t>
            </a:r>
            <a:r>
              <a:rPr lang="en-US" sz="2400" dirty="0" smtClean="0">
                <a:solidFill>
                  <a:schemeClr val="tx2">
                    <a:lumMod val="75000"/>
                  </a:schemeClr>
                </a:solidFill>
              </a:rPr>
              <a:t>. </a:t>
            </a:r>
            <a:r>
              <a:rPr lang="en-US" sz="2400" dirty="0" err="1" smtClean="0">
                <a:solidFill>
                  <a:schemeClr val="tx2">
                    <a:lumMod val="75000"/>
                  </a:schemeClr>
                </a:solidFill>
              </a:rPr>
              <a:t>Alam</a:t>
            </a:r>
            <a:r>
              <a:rPr lang="en-US" sz="2400" dirty="0" smtClean="0">
                <a:solidFill>
                  <a:schemeClr val="tx2">
                    <a:lumMod val="75000"/>
                  </a:schemeClr>
                </a:solidFill>
              </a:rPr>
              <a:t> </a:t>
            </a:r>
            <a:r>
              <a:rPr lang="en-US" sz="2400" dirty="0" err="1" smtClean="0">
                <a:solidFill>
                  <a:schemeClr val="tx2">
                    <a:lumMod val="75000"/>
                  </a:schemeClr>
                </a:solidFill>
              </a:rPr>
              <a:t>ada</a:t>
            </a:r>
            <a:r>
              <a:rPr lang="en-US" sz="2400" dirty="0" smtClean="0">
                <a:solidFill>
                  <a:schemeClr val="tx2">
                    <a:lumMod val="75000"/>
                  </a:schemeClr>
                </a:solidFill>
              </a:rPr>
              <a:t> </a:t>
            </a:r>
            <a:r>
              <a:rPr lang="en-US" sz="2400" dirty="0" err="1" smtClean="0">
                <a:solidFill>
                  <a:schemeClr val="tx2">
                    <a:lumMod val="75000"/>
                  </a:schemeClr>
                </a:solidFill>
              </a:rPr>
              <a:t>untuk</a:t>
            </a:r>
            <a:r>
              <a:rPr lang="en-US" sz="2400" dirty="0" smtClean="0">
                <a:solidFill>
                  <a:schemeClr val="tx2">
                    <a:lumMod val="75000"/>
                  </a:schemeClr>
                </a:solidFill>
              </a:rPr>
              <a:t> </a:t>
            </a:r>
            <a:r>
              <a:rPr lang="en-US" sz="2400" dirty="0" err="1" smtClean="0">
                <a:solidFill>
                  <a:schemeClr val="tx2">
                    <a:lumMod val="75000"/>
                  </a:schemeClr>
                </a:solidFill>
              </a:rPr>
              <a:t>memuliakan</a:t>
            </a:r>
            <a:r>
              <a:rPr lang="en-US" sz="2400" dirty="0" smtClean="0">
                <a:solidFill>
                  <a:schemeClr val="tx2">
                    <a:lumMod val="75000"/>
                  </a:schemeClr>
                </a:solidFill>
              </a:rPr>
              <a:t> Allah. Dan yang </a:t>
            </a:r>
            <a:r>
              <a:rPr lang="en-US" sz="2400" dirty="0" err="1" smtClean="0">
                <a:solidFill>
                  <a:schemeClr val="tx2">
                    <a:lumMod val="75000"/>
                  </a:schemeClr>
                </a:solidFill>
              </a:rPr>
              <a:t>empunya</a:t>
            </a:r>
            <a:r>
              <a:rPr lang="en-US" sz="2400" dirty="0" smtClean="0">
                <a:solidFill>
                  <a:schemeClr val="tx2">
                    <a:lumMod val="75000"/>
                  </a:schemeClr>
                </a:solidFill>
              </a:rPr>
              <a:t> </a:t>
            </a:r>
            <a:r>
              <a:rPr lang="en-US" sz="2400" dirty="0" err="1" smtClean="0">
                <a:solidFill>
                  <a:schemeClr val="tx2">
                    <a:lumMod val="75000"/>
                  </a:schemeClr>
                </a:solidFill>
              </a:rPr>
              <a:t>alam</a:t>
            </a:r>
            <a:r>
              <a:rPr lang="en-US" sz="2400" dirty="0" smtClean="0">
                <a:solidFill>
                  <a:schemeClr val="tx2">
                    <a:lumMod val="75000"/>
                  </a:schemeClr>
                </a:solidFill>
              </a:rPr>
              <a:t> </a:t>
            </a:r>
            <a:r>
              <a:rPr lang="en-US" sz="2400" dirty="0" err="1" smtClean="0">
                <a:solidFill>
                  <a:schemeClr val="tx2">
                    <a:lumMod val="75000"/>
                  </a:schemeClr>
                </a:solidFill>
              </a:rPr>
              <a:t>adalah</a:t>
            </a:r>
            <a:r>
              <a:rPr lang="en-US" sz="2400" dirty="0" smtClean="0">
                <a:solidFill>
                  <a:schemeClr val="tx2">
                    <a:lumMod val="75000"/>
                  </a:schemeClr>
                </a:solidFill>
              </a:rPr>
              <a:t> Allah.</a:t>
            </a:r>
            <a:endParaRPr lang="en-US" sz="2400" b="1" dirty="0" smtClean="0">
              <a:solidFill>
                <a:schemeClr val="tx2">
                  <a:lumMod val="75000"/>
                </a:schemeClr>
              </a:solidFill>
            </a:endParaRPr>
          </a:p>
          <a:p>
            <a:pPr algn="just"/>
            <a:r>
              <a:rPr lang="id-ID" sz="2400" dirty="0" smtClean="0">
                <a:solidFill>
                  <a:schemeClr val="tx2">
                    <a:lumMod val="75000"/>
                  </a:schemeClr>
                </a:solidFill>
              </a:rPr>
              <a:t>Penguasaan itu untuk kesejahteraan yang berkelanjutan. Tidak boleh ada penggundulan hutan, dengan efek bencana longsor atau banjir bandang. Tidak boleh ada pengerukan pasir, dengan efek kerusakan ekosistem. Tidak boleh membuang sampah di sembarang tempat.</a:t>
            </a:r>
            <a:endParaRPr lang="en-US" sz="2400" b="1" dirty="0" smtClean="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Berkuasa</a:t>
            </a:r>
            <a:r>
              <a:rPr lang="en-US" dirty="0" smtClean="0"/>
              <a:t> </a:t>
            </a:r>
            <a:r>
              <a:rPr lang="en-US" dirty="0" err="1" smtClean="0"/>
              <a:t>untuk</a:t>
            </a:r>
            <a:r>
              <a:rPr lang="en-US" dirty="0" smtClean="0"/>
              <a:t> </a:t>
            </a:r>
            <a:r>
              <a:rPr lang="en-US" dirty="0" err="1" smtClean="0"/>
              <a:t>Mengeksploitasi</a:t>
            </a:r>
            <a:r>
              <a:rPr lang="en-US" dirty="0" smtClean="0"/>
              <a:t> </a:t>
            </a:r>
            <a:r>
              <a:rPr lang="en-US" dirty="0" err="1" smtClean="0"/>
              <a:t>Alam</a:t>
            </a:r>
            <a:r>
              <a:rPr lang="en-US" dirty="0" smtClean="0"/>
              <a:t>?</a:t>
            </a:r>
            <a:endParaRPr lang="en-US" dirty="0"/>
          </a:p>
        </p:txBody>
      </p:sp>
      <p:sp>
        <p:nvSpPr>
          <p:cNvPr id="3" name="Content Placeholder 2"/>
          <p:cNvSpPr>
            <a:spLocks noGrp="1"/>
          </p:cNvSpPr>
          <p:nvPr>
            <p:ph sz="quarter" idx="1"/>
          </p:nvPr>
        </p:nvSpPr>
        <p:spPr/>
        <p:txBody>
          <a:bodyPr/>
          <a:lstStyle/>
          <a:p>
            <a:pPr algn="just"/>
            <a:r>
              <a:rPr lang="id-ID" dirty="0" smtClean="0"/>
              <a:t>Mandat budaya tidak lain adalah mengelola dan memelihara bumi</a:t>
            </a:r>
            <a:r>
              <a:rPr lang="en-US" dirty="0" smtClean="0"/>
              <a:t> </a:t>
            </a:r>
            <a:r>
              <a:rPr lang="en-US" dirty="0" err="1" smtClean="0"/>
              <a:t>melalui</a:t>
            </a:r>
            <a:r>
              <a:rPr lang="en-US" dirty="0" smtClean="0"/>
              <a:t> </a:t>
            </a:r>
            <a:r>
              <a:rPr lang="en-US" dirty="0" err="1" smtClean="0"/>
              <a:t>keahlian</a:t>
            </a:r>
            <a:r>
              <a:rPr lang="en-US" dirty="0" smtClean="0"/>
              <a:t>/</a:t>
            </a:r>
            <a:r>
              <a:rPr lang="en-US" dirty="0" err="1" smtClean="0"/>
              <a:t>profesi</a:t>
            </a:r>
            <a:r>
              <a:rPr lang="en-US" dirty="0" smtClean="0"/>
              <a:t> yang </a:t>
            </a:r>
            <a:r>
              <a:rPr lang="en-US" dirty="0" err="1" smtClean="0"/>
              <a:t>kita</a:t>
            </a:r>
            <a:r>
              <a:rPr lang="en-US" dirty="0" smtClean="0"/>
              <a:t> </a:t>
            </a:r>
            <a:r>
              <a:rPr lang="en-US" dirty="0" err="1" smtClean="0"/>
              <a:t>tekuni</a:t>
            </a:r>
            <a:r>
              <a:rPr lang="id-ID" dirty="0" smtClean="0"/>
              <a:t>. </a:t>
            </a:r>
            <a:endParaRPr lang="en-US" dirty="0" smtClean="0"/>
          </a:p>
          <a:p>
            <a:pPr algn="just"/>
            <a:r>
              <a:rPr lang="id-ID" dirty="0" smtClean="0"/>
              <a:t>Wujud ketaatan orang beriman kepada mandat budaya adalah perilaku ramah lingkungan.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377</TotalTime>
  <Words>1310</Words>
  <Application>Microsoft Office PowerPoint</Application>
  <PresentationFormat>On-screen Show (4:3)</PresentationFormat>
  <Paragraphs>146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BEKERJA TANPA KEHILANGAN VISI</vt:lpstr>
      <vt:lpstr>Diskusi</vt:lpstr>
      <vt:lpstr>Apa itu Visi? (1)</vt:lpstr>
      <vt:lpstr>Apa itu Visi? (2)</vt:lpstr>
      <vt:lpstr>Apa itu Visi? (3)</vt:lpstr>
      <vt:lpstr>Sesuatu yang kita mau ubah tidak harus sesuatu yang ‘besar’</vt:lpstr>
      <vt:lpstr>Bekerja adalah hal yg mulia</vt:lpstr>
      <vt:lpstr>Berkuasa untuk Mengeksploitasi Alam?</vt:lpstr>
      <vt:lpstr>Berkuasa untuk Mengeksploitasi Alam?</vt:lpstr>
      <vt:lpstr>Bekerja adalah hal yg mulia</vt:lpstr>
      <vt:lpstr>Apa yg berubah setelah manusia jatuh dalam dosa?</vt:lpstr>
      <vt:lpstr>Hakekat ‘Bekerja’ menurut Alkitab</vt:lpstr>
      <vt:lpstr>Hakekat ‘Bekerja’ menurut Alkitab</vt:lpstr>
      <vt:lpstr>Hakekat ‘Bekerja’ menurut Alkitab</vt:lpstr>
      <vt:lpstr>Hakekat ‘Bekerja’ menurut Alkitab</vt:lpstr>
      <vt:lpstr>Hakekat ‘Bekerja’</vt:lpstr>
      <vt:lpstr>Kerja dan Sabat</vt:lpstr>
      <vt:lpstr>Mengapa Sabat perlu?</vt:lpstr>
      <vt:lpstr>Relasi dalam Pekerjaan</vt:lpstr>
      <vt:lpstr>Panggilan untuk menjadi garam dan terang di tengah dunia </vt:lpstr>
      <vt:lpstr>Tantangan dunia kerja</vt:lpstr>
      <vt:lpstr>Kesempatan Besar!!!</vt:lpstr>
      <vt:lpstr>Bagaimana Bekerja tanpa Kehilangan visi (visi yang berubah?)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(BEKERJA TANPA KEHILANGAN VISI)</dc:title>
  <dc:creator>HP-GC</dc:creator>
  <cp:lastModifiedBy>Perkantas</cp:lastModifiedBy>
  <cp:revision>77</cp:revision>
  <dcterms:created xsi:type="dcterms:W3CDTF">2011-08-01T13:34:04Z</dcterms:created>
  <dcterms:modified xsi:type="dcterms:W3CDTF">2015-02-26T07:20:55Z</dcterms:modified>
</cp:coreProperties>
</file>